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7" r:id="rId3"/>
    <p:sldId id="260" r:id="rId4"/>
    <p:sldId id="258" r:id="rId5"/>
    <p:sldId id="259" r:id="rId6"/>
    <p:sldId id="261" r:id="rId7"/>
    <p:sldId id="262" r:id="rId8"/>
    <p:sldId id="263" r:id="rId9"/>
    <p:sldId id="264" r:id="rId10"/>
    <p:sldId id="265" r:id="rId11"/>
    <p:sldId id="266" r:id="rId12"/>
    <p:sldId id="267" r:id="rId13"/>
    <p:sldId id="268" r:id="rId14"/>
    <p:sldId id="270" r:id="rId15"/>
    <p:sldId id="269" r:id="rId16"/>
    <p:sldId id="277" r:id="rId17"/>
    <p:sldId id="271" r:id="rId18"/>
    <p:sldId id="272" r:id="rId19"/>
    <p:sldId id="281" r:id="rId20"/>
    <p:sldId id="273" r:id="rId21"/>
    <p:sldId id="275" r:id="rId22"/>
    <p:sldId id="274" r:id="rId23"/>
    <p:sldId id="276" r:id="rId24"/>
    <p:sldId id="282" r:id="rId25"/>
    <p:sldId id="278" r:id="rId26"/>
    <p:sldId id="283" r:id="rId27"/>
    <p:sldId id="279" r:id="rId28"/>
    <p:sldId id="284" r:id="rId29"/>
    <p:sldId id="280" r:id="rId30"/>
    <p:sldId id="285"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56" autoAdjust="0"/>
    <p:restoredTop sz="94660"/>
  </p:normalViewPr>
  <p:slideViewPr>
    <p:cSldViewPr snapToGrid="0">
      <p:cViewPr varScale="1">
        <p:scale>
          <a:sx n="72" d="100"/>
          <a:sy n="72" d="100"/>
        </p:scale>
        <p:origin x="64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11B2092-8A2B-4F0C-A13B-BED78A3281D6}" type="doc">
      <dgm:prSet loTypeId="urn:microsoft.com/office/officeart/2005/8/layout/architecture" loCatId="relationship" qsTypeId="urn:microsoft.com/office/officeart/2005/8/quickstyle/3d2" qsCatId="3D" csTypeId="urn:microsoft.com/office/officeart/2005/8/colors/accent1_2" csCatId="accent1" phldr="1"/>
      <dgm:spPr/>
      <dgm:t>
        <a:bodyPr/>
        <a:lstStyle/>
        <a:p>
          <a:endParaRPr lang="en-PK"/>
        </a:p>
      </dgm:t>
    </dgm:pt>
    <dgm:pt modelId="{73313FBF-C3C2-416C-91BF-773D8D5B3AEF}">
      <dgm:prSet custT="1"/>
      <dgm:spPr/>
      <dgm:t>
        <a:bodyPr/>
        <a:lstStyle/>
        <a:p>
          <a:pPr algn="l"/>
          <a:r>
            <a:rPr lang="en-US" sz="2800" dirty="0">
              <a:latin typeface="Script MT Bold" panose="03040602040607080904" pitchFamily="66" charset="0"/>
            </a:rPr>
            <a:t>S</a:t>
          </a:r>
          <a:r>
            <a:rPr lang="en-US" sz="1800" dirty="0">
              <a:latin typeface="Script MT Bold" panose="03040602040607080904" pitchFamily="66" charset="0"/>
            </a:rPr>
            <a:t>tar Organic farm is commenced in the year 1988. Company is involved in trading and manufacturing a wide range of Organic Products and spices to the consumers all around the global market. Company has wide variety of collection of products lies of Nutritious cereals, Pulses, Spices and Condiments, Cooking Oils, Fruit Pulps, </a:t>
          </a:r>
          <a:r>
            <a:rPr lang="en-US" sz="1800" dirty="0" err="1">
              <a:latin typeface="Script MT Bold" panose="03040602040607080904" pitchFamily="66" charset="0"/>
            </a:rPr>
            <a:t>Agro</a:t>
          </a:r>
          <a:r>
            <a:rPr lang="en-US" sz="1800" dirty="0">
              <a:latin typeface="Script MT Bold" panose="03040602040607080904" pitchFamily="66" charset="0"/>
            </a:rPr>
            <a:t> Products, Oils, Wheat and Wheat Flour, Rice and Rice products and so on</a:t>
          </a:r>
          <a:r>
            <a:rPr lang="en-US" sz="1800" dirty="0"/>
            <a:t>.</a:t>
          </a:r>
          <a:br>
            <a:rPr lang="en-PK" sz="1400" dirty="0"/>
          </a:br>
          <a:br>
            <a:rPr lang="en-PK" sz="1000" dirty="0"/>
          </a:br>
          <a:endParaRPr lang="en-PK" sz="1000" dirty="0"/>
        </a:p>
      </dgm:t>
    </dgm:pt>
    <dgm:pt modelId="{994F2C24-4654-470C-AD76-0B49A6B9A320}" type="parTrans" cxnId="{F58EEAAF-F9D3-44E5-95E5-883F6580548C}">
      <dgm:prSet/>
      <dgm:spPr/>
      <dgm:t>
        <a:bodyPr/>
        <a:lstStyle/>
        <a:p>
          <a:endParaRPr lang="en-PK"/>
        </a:p>
      </dgm:t>
    </dgm:pt>
    <dgm:pt modelId="{19E479DC-0CB1-433C-A9EC-11C6C7C58B5D}" type="sibTrans" cxnId="{F58EEAAF-F9D3-44E5-95E5-883F6580548C}">
      <dgm:prSet/>
      <dgm:spPr/>
      <dgm:t>
        <a:bodyPr/>
        <a:lstStyle/>
        <a:p>
          <a:endParaRPr lang="en-PK"/>
        </a:p>
      </dgm:t>
    </dgm:pt>
    <dgm:pt modelId="{06351703-2159-4872-B27A-6F8CF526BB79}" type="pres">
      <dgm:prSet presAssocID="{A11B2092-8A2B-4F0C-A13B-BED78A3281D6}" presName="Name0" presStyleCnt="0">
        <dgm:presLayoutVars>
          <dgm:chPref val="1"/>
          <dgm:dir/>
          <dgm:animOne val="branch"/>
          <dgm:animLvl val="lvl"/>
          <dgm:resizeHandles/>
        </dgm:presLayoutVars>
      </dgm:prSet>
      <dgm:spPr/>
    </dgm:pt>
    <dgm:pt modelId="{66956E36-D45E-49BD-9C06-62899F161857}" type="pres">
      <dgm:prSet presAssocID="{73313FBF-C3C2-416C-91BF-773D8D5B3AEF}" presName="vertOne" presStyleCnt="0"/>
      <dgm:spPr/>
    </dgm:pt>
    <dgm:pt modelId="{958F8B44-2012-4B7E-B786-9C6CA2B0B348}" type="pres">
      <dgm:prSet presAssocID="{73313FBF-C3C2-416C-91BF-773D8D5B3AEF}" presName="txOne" presStyleLbl="node0" presStyleIdx="0" presStyleCnt="1" custLinFactNeighborX="8763" custLinFactNeighborY="2018">
        <dgm:presLayoutVars>
          <dgm:chPref val="3"/>
        </dgm:presLayoutVars>
      </dgm:prSet>
      <dgm:spPr/>
    </dgm:pt>
    <dgm:pt modelId="{15D9EEAA-6FA8-482A-887C-BCB4C2382E93}" type="pres">
      <dgm:prSet presAssocID="{73313FBF-C3C2-416C-91BF-773D8D5B3AEF}" presName="horzOne" presStyleCnt="0"/>
      <dgm:spPr/>
    </dgm:pt>
  </dgm:ptLst>
  <dgm:cxnLst>
    <dgm:cxn modelId="{F58EEAAF-F9D3-44E5-95E5-883F6580548C}" srcId="{A11B2092-8A2B-4F0C-A13B-BED78A3281D6}" destId="{73313FBF-C3C2-416C-91BF-773D8D5B3AEF}" srcOrd="0" destOrd="0" parTransId="{994F2C24-4654-470C-AD76-0B49A6B9A320}" sibTransId="{19E479DC-0CB1-433C-A9EC-11C6C7C58B5D}"/>
    <dgm:cxn modelId="{EE2D02E8-81EB-4D16-A331-0B1E8CC3F6AD}" type="presOf" srcId="{A11B2092-8A2B-4F0C-A13B-BED78A3281D6}" destId="{06351703-2159-4872-B27A-6F8CF526BB79}" srcOrd="0" destOrd="0" presId="urn:microsoft.com/office/officeart/2005/8/layout/architecture"/>
    <dgm:cxn modelId="{010D16EE-A0B6-4E48-87AC-8A5F7B8CD6AE}" type="presOf" srcId="{73313FBF-C3C2-416C-91BF-773D8D5B3AEF}" destId="{958F8B44-2012-4B7E-B786-9C6CA2B0B348}" srcOrd="0" destOrd="0" presId="urn:microsoft.com/office/officeart/2005/8/layout/architecture"/>
    <dgm:cxn modelId="{42157DFB-DC1D-4C4D-AD47-C1C7C6133710}" type="presParOf" srcId="{06351703-2159-4872-B27A-6F8CF526BB79}" destId="{66956E36-D45E-49BD-9C06-62899F161857}" srcOrd="0" destOrd="0" presId="urn:microsoft.com/office/officeart/2005/8/layout/architecture"/>
    <dgm:cxn modelId="{32255869-A127-4DB9-80FD-67B42847AF51}" type="presParOf" srcId="{66956E36-D45E-49BD-9C06-62899F161857}" destId="{958F8B44-2012-4B7E-B786-9C6CA2B0B348}" srcOrd="0" destOrd="0" presId="urn:microsoft.com/office/officeart/2005/8/layout/architecture"/>
    <dgm:cxn modelId="{35915BC5-FDFF-4C89-899B-20AE5E54C243}" type="presParOf" srcId="{66956E36-D45E-49BD-9C06-62899F161857}" destId="{15D9EEAA-6FA8-482A-887C-BCB4C2382E93}" srcOrd="1" destOrd="0" presId="urn:microsoft.com/office/officeart/2005/8/layout/archite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8F8B44-2012-4B7E-B786-9C6CA2B0B348}">
      <dsp:nvSpPr>
        <dsp:cNvPr id="0" name=""/>
        <dsp:cNvSpPr/>
      </dsp:nvSpPr>
      <dsp:spPr>
        <a:xfrm>
          <a:off x="0" y="0"/>
          <a:ext cx="7223760" cy="2968413"/>
        </a:xfrm>
        <a:prstGeom prst="roundRect">
          <a:avLst>
            <a:gd name="adj" fmla="val 10000"/>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a:noFill/>
        </a:ln>
        <a:effectLst>
          <a:reflection blurRad="12700" stA="26000" endPos="32000" dist="12700" dir="5400000" sy="-100000" rotWithShape="0"/>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latin typeface="Script MT Bold" panose="03040602040607080904" pitchFamily="66" charset="0"/>
            </a:rPr>
            <a:t>S</a:t>
          </a:r>
          <a:r>
            <a:rPr lang="en-US" sz="1800" kern="1200" dirty="0">
              <a:latin typeface="Script MT Bold" panose="03040602040607080904" pitchFamily="66" charset="0"/>
            </a:rPr>
            <a:t>tar Organic farm is commenced in the year 1988. Company is involved in trading and manufacturing a wide range of Organic Products and spices to the consumers all around the global market. Company has wide variety of collection of products lies of Nutritious cereals, Pulses, Spices and Condiments, Cooking Oils, Fruit Pulps, </a:t>
          </a:r>
          <a:r>
            <a:rPr lang="en-US" sz="1800" kern="1200" dirty="0" err="1">
              <a:latin typeface="Script MT Bold" panose="03040602040607080904" pitchFamily="66" charset="0"/>
            </a:rPr>
            <a:t>Agro</a:t>
          </a:r>
          <a:r>
            <a:rPr lang="en-US" sz="1800" kern="1200" dirty="0">
              <a:latin typeface="Script MT Bold" panose="03040602040607080904" pitchFamily="66" charset="0"/>
            </a:rPr>
            <a:t> Products, Oils, Wheat and Wheat Flour, Rice and Rice products and so on</a:t>
          </a:r>
          <a:r>
            <a:rPr lang="en-US" sz="1800" kern="1200" dirty="0"/>
            <a:t>.</a:t>
          </a:r>
          <a:br>
            <a:rPr lang="en-PK" sz="1400" kern="1200" dirty="0"/>
          </a:br>
          <a:br>
            <a:rPr lang="en-PK" sz="1000" kern="1200" dirty="0"/>
          </a:br>
          <a:endParaRPr lang="en-PK" sz="1000" kern="1200" dirty="0"/>
        </a:p>
      </dsp:txBody>
      <dsp:txXfrm>
        <a:off x="86942" y="86942"/>
        <a:ext cx="7049876" cy="2794529"/>
      </dsp:txXfrm>
    </dsp:sp>
  </dsp:spTree>
</dsp:drawing>
</file>

<file path=ppt/diagrams/layout1.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a:xfrm>
            <a:off x="5332412" y="5883275"/>
            <a:ext cx="4324044" cy="365125"/>
          </a:xfrm>
        </p:spPr>
        <p:txBody>
          <a:bodyPr/>
          <a:lstStyle/>
          <a:p>
            <a:endParaRPr lang="en-PK"/>
          </a:p>
        </p:txBody>
      </p:sp>
      <p:sp>
        <p:nvSpPr>
          <p:cNvPr id="6" name="Slide Number Placeholder 5"/>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1421683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1168BF-A744-4A30-A7E7-96B5CD31AEB5}" type="datetimeFigureOut">
              <a:rPr lang="en-PK" smtClean="0"/>
              <a:t>07/09/2021</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1781513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3332040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39584663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24058243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11569961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23495000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17262553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2859218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a:xfrm>
            <a:off x="10951856" y="5867131"/>
            <a:ext cx="551167" cy="365125"/>
          </a:xfrm>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4108065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1168BF-A744-4A30-A7E7-96B5CD31AEB5}" type="datetimeFigureOut">
              <a:rPr lang="en-PK" smtClean="0"/>
              <a:t>07/09/2021</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2383213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1168BF-A744-4A30-A7E7-96B5CD31AEB5}" type="datetimeFigureOut">
              <a:rPr lang="en-PK" smtClean="0"/>
              <a:t>07/09/2021</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18179970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D1168BF-A744-4A30-A7E7-96B5CD31AEB5}" type="datetimeFigureOut">
              <a:rPr lang="en-PK" smtClean="0"/>
              <a:t>07/09/2021</a:t>
            </a:fld>
            <a:endParaRPr lang="en-PK"/>
          </a:p>
        </p:txBody>
      </p:sp>
      <p:sp>
        <p:nvSpPr>
          <p:cNvPr id="8" name="Footer Placeholder 7"/>
          <p:cNvSpPr>
            <a:spLocks noGrp="1"/>
          </p:cNvSpPr>
          <p:nvPr>
            <p:ph type="ftr" sz="quarter" idx="11"/>
          </p:nvPr>
        </p:nvSpPr>
        <p:spPr/>
        <p:txBody>
          <a:bodyPr/>
          <a:lstStyle/>
          <a:p>
            <a:endParaRPr lang="en-PK"/>
          </a:p>
        </p:txBody>
      </p:sp>
      <p:sp>
        <p:nvSpPr>
          <p:cNvPr id="9" name="Slide Number Placeholder 8"/>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17114353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D1168BF-A744-4A30-A7E7-96B5CD31AEB5}" type="datetimeFigureOut">
              <a:rPr lang="en-PK" smtClean="0"/>
              <a:t>07/09/2021</a:t>
            </a:fld>
            <a:endParaRPr lang="en-PK"/>
          </a:p>
        </p:txBody>
      </p:sp>
      <p:sp>
        <p:nvSpPr>
          <p:cNvPr id="4" name="Footer Placeholder 3"/>
          <p:cNvSpPr>
            <a:spLocks noGrp="1"/>
          </p:cNvSpPr>
          <p:nvPr>
            <p:ph type="ftr" sz="quarter" idx="11"/>
          </p:nvPr>
        </p:nvSpPr>
        <p:spPr/>
        <p:txBody>
          <a:bodyPr/>
          <a:lstStyle/>
          <a:p>
            <a:endParaRPr lang="en-PK"/>
          </a:p>
        </p:txBody>
      </p:sp>
      <p:sp>
        <p:nvSpPr>
          <p:cNvPr id="5" name="Slide Number Placeholder 4"/>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2030990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1168BF-A744-4A30-A7E7-96B5CD31AEB5}" type="datetimeFigureOut">
              <a:rPr lang="en-PK" smtClean="0"/>
              <a:t>07/09/2021</a:t>
            </a:fld>
            <a:endParaRPr lang="en-PK"/>
          </a:p>
        </p:txBody>
      </p:sp>
      <p:sp>
        <p:nvSpPr>
          <p:cNvPr id="3" name="Footer Placeholder 2"/>
          <p:cNvSpPr>
            <a:spLocks noGrp="1"/>
          </p:cNvSpPr>
          <p:nvPr>
            <p:ph type="ftr" sz="quarter" idx="11"/>
          </p:nvPr>
        </p:nvSpPr>
        <p:spPr/>
        <p:txBody>
          <a:bodyPr/>
          <a:lstStyle/>
          <a:p>
            <a:endParaRPr lang="en-PK"/>
          </a:p>
        </p:txBody>
      </p:sp>
      <p:sp>
        <p:nvSpPr>
          <p:cNvPr id="4" name="Slide Number Placeholder 3"/>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3113320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1168BF-A744-4A30-A7E7-96B5CD31AEB5}" type="datetimeFigureOut">
              <a:rPr lang="en-PK" smtClean="0"/>
              <a:t>07/09/2021</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4178633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1168BF-A744-4A30-A7E7-96B5CD31AEB5}" type="datetimeFigureOut">
              <a:rPr lang="en-PK" smtClean="0"/>
              <a:t>07/09/2021</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BA8ECA63-8C64-4D37-9D26-2A4158CF5B75}" type="slidenum">
              <a:rPr lang="en-PK" smtClean="0"/>
              <a:t>‹#›</a:t>
            </a:fld>
            <a:endParaRPr lang="en-PK"/>
          </a:p>
        </p:txBody>
      </p:sp>
    </p:spTree>
    <p:extLst>
      <p:ext uri="{BB962C8B-B14F-4D97-AF65-F5344CB8AC3E}">
        <p14:creationId xmlns:p14="http://schemas.microsoft.com/office/powerpoint/2010/main" val="1867668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D1168BF-A744-4A30-A7E7-96B5CD31AEB5}" type="datetimeFigureOut">
              <a:rPr lang="en-PK" smtClean="0"/>
              <a:t>07/09/2021</a:t>
            </a:fld>
            <a:endParaRPr lang="en-PK"/>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PK"/>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A8ECA63-8C64-4D37-9D26-2A4158CF5B75}" type="slidenum">
              <a:rPr lang="en-PK" smtClean="0"/>
              <a:t>‹#›</a:t>
            </a:fld>
            <a:endParaRPr lang="en-PK"/>
          </a:p>
        </p:txBody>
      </p:sp>
    </p:spTree>
    <p:extLst>
      <p:ext uri="{BB962C8B-B14F-4D97-AF65-F5344CB8AC3E}">
        <p14:creationId xmlns:p14="http://schemas.microsoft.com/office/powerpoint/2010/main" val="1581936573"/>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 id="2147483852" r:id="rId12"/>
    <p:sldLayoutId id="2147483853" r:id="rId13"/>
    <p:sldLayoutId id="2147483854" r:id="rId14"/>
    <p:sldLayoutId id="2147483855" r:id="rId15"/>
    <p:sldLayoutId id="2147483856" r:id="rId16"/>
    <p:sldLayoutId id="214748385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41A90-C2F4-4026-A39A-AF244567811D}"/>
              </a:ext>
            </a:extLst>
          </p:cNvPr>
          <p:cNvSpPr>
            <a:spLocks noGrp="1"/>
          </p:cNvSpPr>
          <p:nvPr>
            <p:ph type="ctrTitle"/>
          </p:nvPr>
        </p:nvSpPr>
        <p:spPr>
          <a:xfrm>
            <a:off x="2727102" y="648548"/>
            <a:ext cx="8761851" cy="2616199"/>
          </a:xfrm>
        </p:spPr>
        <p:txBody>
          <a:bodyPr/>
          <a:lstStyle/>
          <a:p>
            <a:pPr algn="ctr"/>
            <a:r>
              <a:rPr lang="en-US" sz="4000" dirty="0">
                <a:effectLst>
                  <a:outerShdw blurRad="38100" dist="38100" dir="2700000" algn="tl">
                    <a:srgbClr val="000000">
                      <a:alpha val="43137"/>
                    </a:srgbClr>
                  </a:outerShdw>
                </a:effectLst>
                <a:latin typeface="Vivaldi" panose="03020602050506090804" pitchFamily="66" charset="0"/>
              </a:rPr>
              <a:t>Project Name</a:t>
            </a:r>
            <a:br>
              <a:rPr lang="en-US" dirty="0">
                <a:effectLst>
                  <a:outerShdw blurRad="38100" dist="38100" dir="2700000" algn="tl">
                    <a:srgbClr val="000000">
                      <a:alpha val="43137"/>
                    </a:srgbClr>
                  </a:outerShdw>
                </a:effectLst>
              </a:rPr>
            </a:br>
            <a:r>
              <a:rPr lang="en-US" sz="8000" dirty="0">
                <a:solidFill>
                  <a:schemeClr val="accent1">
                    <a:lumMod val="50000"/>
                  </a:schemeClr>
                </a:solidFill>
                <a:effectLst>
                  <a:outerShdw blurRad="38100" dist="38100" dir="2700000" algn="tl">
                    <a:srgbClr val="000000">
                      <a:alpha val="43137"/>
                    </a:srgbClr>
                  </a:outerShdw>
                </a:effectLst>
                <a:latin typeface="Berlin Sans FB Demi" panose="020E0802020502020306" pitchFamily="34" charset="0"/>
              </a:rPr>
              <a:t>Star Organic Farm</a:t>
            </a:r>
            <a:endParaRPr lang="en-PK" sz="8000" dirty="0">
              <a:solidFill>
                <a:schemeClr val="accent1">
                  <a:lumMod val="50000"/>
                </a:schemeClr>
              </a:solidFill>
              <a:effectLst>
                <a:outerShdw blurRad="38100" dist="38100" dir="2700000" algn="tl">
                  <a:srgbClr val="000000">
                    <a:alpha val="43137"/>
                  </a:srgbClr>
                </a:outerShdw>
              </a:effectLst>
              <a:latin typeface="Berlin Sans FB Demi" panose="020E0802020502020306" pitchFamily="34" charset="0"/>
            </a:endParaRPr>
          </a:p>
        </p:txBody>
      </p:sp>
      <p:sp>
        <p:nvSpPr>
          <p:cNvPr id="3" name="Subtitle 2">
            <a:extLst>
              <a:ext uri="{FF2B5EF4-FFF2-40B4-BE49-F238E27FC236}">
                <a16:creationId xmlns:a16="http://schemas.microsoft.com/office/drawing/2014/main" id="{24F2E8A6-1055-4FAD-8561-F1E9E62BB231}"/>
              </a:ext>
            </a:extLst>
          </p:cNvPr>
          <p:cNvSpPr>
            <a:spLocks noGrp="1"/>
          </p:cNvSpPr>
          <p:nvPr>
            <p:ph type="subTitle" idx="1"/>
          </p:nvPr>
        </p:nvSpPr>
        <p:spPr/>
        <p:txBody>
          <a:bodyPr/>
          <a:lstStyle/>
          <a:p>
            <a:r>
              <a:rPr lang="en-US" dirty="0">
                <a:effectLst>
                  <a:outerShdw blurRad="38100" dist="38100" dir="2700000" algn="tl">
                    <a:srgbClr val="000000">
                      <a:alpha val="43137"/>
                    </a:srgbClr>
                  </a:outerShdw>
                </a:effectLst>
                <a:latin typeface="Monotype Corsiva" panose="03010101010201010101" pitchFamily="66" charset="0"/>
              </a:rPr>
              <a:t>Presentation by </a:t>
            </a:r>
          </a:p>
          <a:p>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Syed Shahryar Haider Rizvi</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Tree>
    <p:extLst>
      <p:ext uri="{BB962C8B-B14F-4D97-AF65-F5344CB8AC3E}">
        <p14:creationId xmlns:p14="http://schemas.microsoft.com/office/powerpoint/2010/main" val="29237085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550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Home page: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10" name="Picture 9">
            <a:extLst>
              <a:ext uri="{FF2B5EF4-FFF2-40B4-BE49-F238E27FC236}">
                <a16:creationId xmlns:a16="http://schemas.microsoft.com/office/drawing/2014/main" id="{B3F203AD-7931-49DF-94B8-0214837D86A7}"/>
              </a:ext>
            </a:extLst>
          </p:cNvPr>
          <p:cNvPicPr>
            <a:picLocks noChangeAspect="1"/>
          </p:cNvPicPr>
          <p:nvPr/>
        </p:nvPicPr>
        <p:blipFill>
          <a:blip r:embed="rId2"/>
          <a:stretch>
            <a:fillRect/>
          </a:stretch>
        </p:blipFill>
        <p:spPr>
          <a:xfrm>
            <a:off x="3671668" y="1549537"/>
            <a:ext cx="8136155" cy="3775995"/>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13486085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550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Home page: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4" name="Picture 3">
            <a:extLst>
              <a:ext uri="{FF2B5EF4-FFF2-40B4-BE49-F238E27FC236}">
                <a16:creationId xmlns:a16="http://schemas.microsoft.com/office/drawing/2014/main" id="{660C0D2E-7658-455F-9179-837CA5582690}"/>
              </a:ext>
            </a:extLst>
          </p:cNvPr>
          <p:cNvPicPr>
            <a:picLocks noChangeAspect="1"/>
          </p:cNvPicPr>
          <p:nvPr/>
        </p:nvPicPr>
        <p:blipFill>
          <a:blip r:embed="rId2"/>
          <a:stretch>
            <a:fillRect/>
          </a:stretch>
        </p:blipFill>
        <p:spPr>
          <a:xfrm>
            <a:off x="3417265" y="1532468"/>
            <a:ext cx="7901694" cy="36252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4737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954396" y="793183"/>
            <a:ext cx="5261316" cy="586885"/>
          </a:xfrm>
          <a:prstGeom prst="rect">
            <a:avLst/>
          </a:prstGeom>
          <a:effectLst/>
        </p:spPr>
        <p:txBody>
          <a:bodyPr vert="horz" lIns="91440" tIns="45720" rIns="91440" bIns="45720" rtlCol="0" anchor="b">
            <a:normAutofit fontScale="550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Home page: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4" name="Picture 3">
            <a:extLst>
              <a:ext uri="{FF2B5EF4-FFF2-40B4-BE49-F238E27FC236}">
                <a16:creationId xmlns:a16="http://schemas.microsoft.com/office/drawing/2014/main" id="{E022466A-B4AB-4CCF-A7B6-AC59BA870811}"/>
              </a:ext>
            </a:extLst>
          </p:cNvPr>
          <p:cNvPicPr>
            <a:picLocks noChangeAspect="1"/>
          </p:cNvPicPr>
          <p:nvPr/>
        </p:nvPicPr>
        <p:blipFill>
          <a:blip r:embed="rId2"/>
          <a:stretch>
            <a:fillRect/>
          </a:stretch>
        </p:blipFill>
        <p:spPr>
          <a:xfrm>
            <a:off x="4464971" y="2242184"/>
            <a:ext cx="6655880" cy="30833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238673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550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Home page: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3" name="Picture 2">
            <a:extLst>
              <a:ext uri="{FF2B5EF4-FFF2-40B4-BE49-F238E27FC236}">
                <a16:creationId xmlns:a16="http://schemas.microsoft.com/office/drawing/2014/main" id="{24CC50CC-F106-402E-9AD2-A7175E4CAEB8}"/>
              </a:ext>
            </a:extLst>
          </p:cNvPr>
          <p:cNvPicPr>
            <a:picLocks noChangeAspect="1"/>
          </p:cNvPicPr>
          <p:nvPr/>
        </p:nvPicPr>
        <p:blipFill>
          <a:blip r:embed="rId2"/>
          <a:stretch>
            <a:fillRect/>
          </a:stretch>
        </p:blipFill>
        <p:spPr>
          <a:xfrm>
            <a:off x="4144424" y="997580"/>
            <a:ext cx="5893443" cy="2732494"/>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E2EC8F3F-E340-4F51-AF1A-0E3838B8611C}"/>
              </a:ext>
            </a:extLst>
          </p:cNvPr>
          <p:cNvPicPr>
            <a:picLocks noChangeAspect="1"/>
          </p:cNvPicPr>
          <p:nvPr/>
        </p:nvPicPr>
        <p:blipFill>
          <a:blip r:embed="rId3"/>
          <a:stretch>
            <a:fillRect/>
          </a:stretch>
        </p:blipFill>
        <p:spPr>
          <a:xfrm>
            <a:off x="4144423" y="3730074"/>
            <a:ext cx="5893443" cy="203958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13072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550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Home page: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3" name="Picture 2">
            <a:extLst>
              <a:ext uri="{FF2B5EF4-FFF2-40B4-BE49-F238E27FC236}">
                <a16:creationId xmlns:a16="http://schemas.microsoft.com/office/drawing/2014/main" id="{D9C2F85B-6589-4373-B100-073591EE6B5B}"/>
              </a:ext>
            </a:extLst>
          </p:cNvPr>
          <p:cNvPicPr>
            <a:picLocks noChangeAspect="1"/>
          </p:cNvPicPr>
          <p:nvPr/>
        </p:nvPicPr>
        <p:blipFill>
          <a:blip r:embed="rId2"/>
          <a:stretch>
            <a:fillRect/>
          </a:stretch>
        </p:blipFill>
        <p:spPr>
          <a:xfrm>
            <a:off x="3980846" y="989119"/>
            <a:ext cx="6216514" cy="2868451"/>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A9FF65AF-FB50-4B18-848D-08C1111E72EE}"/>
              </a:ext>
            </a:extLst>
          </p:cNvPr>
          <p:cNvPicPr>
            <a:picLocks noChangeAspect="1"/>
          </p:cNvPicPr>
          <p:nvPr/>
        </p:nvPicPr>
        <p:blipFill>
          <a:blip r:embed="rId3"/>
          <a:stretch>
            <a:fillRect/>
          </a:stretch>
        </p:blipFill>
        <p:spPr>
          <a:xfrm>
            <a:off x="3980846" y="3861505"/>
            <a:ext cx="6216514" cy="216195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58105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625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footer:</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3" name="Picture 2">
            <a:extLst>
              <a:ext uri="{FF2B5EF4-FFF2-40B4-BE49-F238E27FC236}">
                <a16:creationId xmlns:a16="http://schemas.microsoft.com/office/drawing/2014/main" id="{B67ABF05-8059-43C6-B416-51083CB6A830}"/>
              </a:ext>
            </a:extLst>
          </p:cNvPr>
          <p:cNvPicPr>
            <a:picLocks noChangeAspect="1"/>
          </p:cNvPicPr>
          <p:nvPr/>
        </p:nvPicPr>
        <p:blipFill>
          <a:blip r:embed="rId2"/>
          <a:stretch>
            <a:fillRect/>
          </a:stretch>
        </p:blipFill>
        <p:spPr>
          <a:xfrm>
            <a:off x="3252127" y="1532468"/>
            <a:ext cx="7927169" cy="36695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54679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3955818" y="351172"/>
            <a:ext cx="5058824" cy="797429"/>
          </a:xfrm>
          <a:prstGeom prst="rect">
            <a:avLst/>
          </a:prstGeom>
          <a:effectLst/>
        </p:spPr>
        <p:txBody>
          <a:bodyPr vert="horz" lIns="91440" tIns="45720" rIns="91440" bIns="45720" rtlCol="0" anchor="b">
            <a:no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sz="3200" dirty="0">
                <a:effectLst>
                  <a:outerShdw blurRad="38100" dist="38100" dir="2700000" algn="tl">
                    <a:srgbClr val="000000">
                      <a:alpha val="43137"/>
                    </a:srgbClr>
                  </a:outerShdw>
                </a:effectLst>
                <a:latin typeface="Monotype Corsiva" panose="03010101010201010101" pitchFamily="66" charset="0"/>
              </a:rPr>
              <a:t>Some snap shots of Home page code:</a:t>
            </a:r>
            <a:endParaRPr lang="en-PK" sz="3200" dirty="0">
              <a:effectLst>
                <a:outerShdw blurRad="38100" dist="38100" dir="2700000" algn="tl">
                  <a:srgbClr val="000000">
                    <a:alpha val="43137"/>
                  </a:srgbClr>
                </a:outerShdw>
              </a:effectLst>
              <a:latin typeface="Monotype Corsiva" panose="03010101010201010101" pitchFamily="66" charset="0"/>
            </a:endParaRPr>
          </a:p>
        </p:txBody>
      </p:sp>
      <p:pic>
        <p:nvPicPr>
          <p:cNvPr id="3" name="Picture 2">
            <a:extLst>
              <a:ext uri="{FF2B5EF4-FFF2-40B4-BE49-F238E27FC236}">
                <a16:creationId xmlns:a16="http://schemas.microsoft.com/office/drawing/2014/main" id="{A02AAF43-2D81-4B2C-8DFB-6DED5FA1D9CD}"/>
              </a:ext>
            </a:extLst>
          </p:cNvPr>
          <p:cNvPicPr>
            <a:picLocks noChangeAspect="1"/>
          </p:cNvPicPr>
          <p:nvPr/>
        </p:nvPicPr>
        <p:blipFill>
          <a:blip r:embed="rId2"/>
          <a:stretch>
            <a:fillRect/>
          </a:stretch>
        </p:blipFill>
        <p:spPr>
          <a:xfrm>
            <a:off x="1871002" y="1275862"/>
            <a:ext cx="4022346" cy="21531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10">
            <a:extLst>
              <a:ext uri="{FF2B5EF4-FFF2-40B4-BE49-F238E27FC236}">
                <a16:creationId xmlns:a16="http://schemas.microsoft.com/office/drawing/2014/main" id="{7CE49629-A537-4DE5-AA5B-373F73665E43}"/>
              </a:ext>
            </a:extLst>
          </p:cNvPr>
          <p:cNvPicPr>
            <a:picLocks noChangeAspect="1"/>
          </p:cNvPicPr>
          <p:nvPr/>
        </p:nvPicPr>
        <p:blipFill>
          <a:blip r:embed="rId3"/>
          <a:stretch>
            <a:fillRect/>
          </a:stretch>
        </p:blipFill>
        <p:spPr>
          <a:xfrm>
            <a:off x="3819441" y="4148667"/>
            <a:ext cx="4147814" cy="20587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Picture 12">
            <a:extLst>
              <a:ext uri="{FF2B5EF4-FFF2-40B4-BE49-F238E27FC236}">
                <a16:creationId xmlns:a16="http://schemas.microsoft.com/office/drawing/2014/main" id="{2AFD4C6A-F9D6-4590-8005-B41CD1D622AF}"/>
              </a:ext>
            </a:extLst>
          </p:cNvPr>
          <p:cNvPicPr>
            <a:picLocks noChangeAspect="1"/>
          </p:cNvPicPr>
          <p:nvPr/>
        </p:nvPicPr>
        <p:blipFill>
          <a:blip r:embed="rId4"/>
          <a:stretch>
            <a:fillRect/>
          </a:stretch>
        </p:blipFill>
        <p:spPr>
          <a:xfrm>
            <a:off x="6639701" y="1532468"/>
            <a:ext cx="5015722" cy="24637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80129433"/>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475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Some Snap shot of  our Product page: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4" name="Picture 3">
            <a:extLst>
              <a:ext uri="{FF2B5EF4-FFF2-40B4-BE49-F238E27FC236}">
                <a16:creationId xmlns:a16="http://schemas.microsoft.com/office/drawing/2014/main" id="{9A7EC399-A7E6-4BCA-9197-7F3B1DA01A9A}"/>
              </a:ext>
            </a:extLst>
          </p:cNvPr>
          <p:cNvPicPr>
            <a:picLocks noChangeAspect="1"/>
          </p:cNvPicPr>
          <p:nvPr/>
        </p:nvPicPr>
        <p:blipFill>
          <a:blip r:embed="rId2"/>
          <a:stretch>
            <a:fillRect/>
          </a:stretch>
        </p:blipFill>
        <p:spPr>
          <a:xfrm>
            <a:off x="3749402" y="1083426"/>
            <a:ext cx="6051357" cy="2798808"/>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8F42064B-103C-4F20-ABB0-7221C739A024}"/>
              </a:ext>
            </a:extLst>
          </p:cNvPr>
          <p:cNvPicPr>
            <a:picLocks noChangeAspect="1"/>
          </p:cNvPicPr>
          <p:nvPr/>
        </p:nvPicPr>
        <p:blipFill>
          <a:blip r:embed="rId3"/>
          <a:stretch>
            <a:fillRect/>
          </a:stretch>
        </p:blipFill>
        <p:spPr>
          <a:xfrm>
            <a:off x="3749403" y="3882234"/>
            <a:ext cx="6051357" cy="231872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472672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2554776" y="377893"/>
            <a:ext cx="5261316" cy="586885"/>
          </a:xfrm>
          <a:prstGeom prst="rect">
            <a:avLst/>
          </a:prstGeom>
          <a:effectLst/>
        </p:spPr>
        <p:txBody>
          <a:bodyPr vert="horz" lIns="91440" tIns="45720" rIns="91440" bIns="45720" rtlCol="0" anchor="b">
            <a:normAutofit fontScale="475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Some Snap shot of  our Product page: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4" name="Picture 3">
            <a:extLst>
              <a:ext uri="{FF2B5EF4-FFF2-40B4-BE49-F238E27FC236}">
                <a16:creationId xmlns:a16="http://schemas.microsoft.com/office/drawing/2014/main" id="{8E0E8CE7-35D2-4FB9-9CA9-C296ABFF0331}"/>
              </a:ext>
            </a:extLst>
          </p:cNvPr>
          <p:cNvPicPr>
            <a:picLocks noChangeAspect="1"/>
          </p:cNvPicPr>
          <p:nvPr/>
        </p:nvPicPr>
        <p:blipFill>
          <a:blip r:embed="rId2"/>
          <a:stretch>
            <a:fillRect/>
          </a:stretch>
        </p:blipFill>
        <p:spPr>
          <a:xfrm>
            <a:off x="2986614" y="1404686"/>
            <a:ext cx="7469811" cy="34527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821839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3586553" y="606739"/>
            <a:ext cx="5270695" cy="697129"/>
          </a:xfrm>
          <a:prstGeom prst="rect">
            <a:avLst/>
          </a:prstGeom>
          <a:effectLst/>
        </p:spPr>
        <p:txBody>
          <a:bodyPr vert="horz" lIns="91440" tIns="45720" rIns="91440" bIns="45720" rtlCol="0" anchor="b">
            <a:no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sz="3600" dirty="0">
                <a:effectLst>
                  <a:outerShdw blurRad="38100" dist="38100" dir="2700000" algn="tl">
                    <a:srgbClr val="000000">
                      <a:alpha val="43137"/>
                    </a:srgbClr>
                  </a:outerShdw>
                </a:effectLst>
                <a:latin typeface="Monotype Corsiva" panose="03010101010201010101" pitchFamily="66" charset="0"/>
              </a:rPr>
              <a:t>Some snap shots of Product page code:</a:t>
            </a:r>
            <a:endParaRPr lang="en-PK" sz="3600" dirty="0">
              <a:effectLst>
                <a:outerShdw blurRad="38100" dist="38100" dir="2700000" algn="tl">
                  <a:srgbClr val="000000">
                    <a:alpha val="43137"/>
                  </a:srgbClr>
                </a:outerShdw>
              </a:effectLst>
              <a:latin typeface="Monotype Corsiva" panose="03010101010201010101" pitchFamily="66" charset="0"/>
            </a:endParaRPr>
          </a:p>
        </p:txBody>
      </p:sp>
      <p:pic>
        <p:nvPicPr>
          <p:cNvPr id="4" name="Picture 3">
            <a:extLst>
              <a:ext uri="{FF2B5EF4-FFF2-40B4-BE49-F238E27FC236}">
                <a16:creationId xmlns:a16="http://schemas.microsoft.com/office/drawing/2014/main" id="{41788F52-4A73-4818-A63B-87F96654706D}"/>
              </a:ext>
            </a:extLst>
          </p:cNvPr>
          <p:cNvPicPr>
            <a:picLocks noChangeAspect="1"/>
          </p:cNvPicPr>
          <p:nvPr/>
        </p:nvPicPr>
        <p:blipFill>
          <a:blip r:embed="rId2"/>
          <a:stretch>
            <a:fillRect/>
          </a:stretch>
        </p:blipFill>
        <p:spPr>
          <a:xfrm>
            <a:off x="6763356" y="1396320"/>
            <a:ext cx="4892067" cy="248013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66B9AAB5-F41D-4B82-8071-FCD106323C97}"/>
              </a:ext>
            </a:extLst>
          </p:cNvPr>
          <p:cNvPicPr>
            <a:picLocks noChangeAspect="1"/>
          </p:cNvPicPr>
          <p:nvPr/>
        </p:nvPicPr>
        <p:blipFill>
          <a:blip r:embed="rId3"/>
          <a:stretch>
            <a:fillRect/>
          </a:stretch>
        </p:blipFill>
        <p:spPr>
          <a:xfrm>
            <a:off x="1429255" y="1448101"/>
            <a:ext cx="4786620" cy="242835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D1DA0029-469F-48A4-BF30-591D20BF9F7D}"/>
              </a:ext>
            </a:extLst>
          </p:cNvPr>
          <p:cNvPicPr>
            <a:picLocks noChangeAspect="1"/>
          </p:cNvPicPr>
          <p:nvPr/>
        </p:nvPicPr>
        <p:blipFill>
          <a:blip r:embed="rId4"/>
          <a:stretch>
            <a:fillRect/>
          </a:stretch>
        </p:blipFill>
        <p:spPr>
          <a:xfrm>
            <a:off x="4332142" y="4148667"/>
            <a:ext cx="4525106" cy="22376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2651020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8806375" y="4642338"/>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fontScale="90000"/>
          </a:bodyPr>
          <a:lstStyle/>
          <a:p>
            <a:pPr marL="45720" marR="45720" algn="ctr">
              <a:spcAft>
                <a:spcPts val="600"/>
              </a:spcAft>
            </a:pPr>
            <a:r>
              <a:rPr lang="en-US" sz="3600" b="1" kern="1100" cap="all" dirty="0">
                <a:effectLst>
                  <a:outerShdw blurRad="38100" dist="38100" dir="2700000" algn="tl">
                    <a:srgbClr val="000000">
                      <a:alpha val="43137"/>
                    </a:srgbClr>
                  </a:outerShdw>
                </a:effectLst>
                <a:latin typeface="Copperplate Gothic Bold" panose="020E0705020206020404" pitchFamily="34" charset="0"/>
                <a:ea typeface="Times New Roman" panose="02020603050405020304" pitchFamily="18" charset="0"/>
                <a:cs typeface="Times New Roman" panose="02020603050405020304" pitchFamily="18" charset="0"/>
              </a:rPr>
              <a:t>Faculty: Miss </a:t>
            </a:r>
            <a:r>
              <a:rPr lang="en-US" sz="3600" b="1" kern="1100" cap="all" dirty="0" err="1">
                <a:effectLst>
                  <a:outerShdw blurRad="38100" dist="38100" dir="2700000" algn="tl">
                    <a:srgbClr val="000000">
                      <a:alpha val="43137"/>
                    </a:srgbClr>
                  </a:outerShdw>
                </a:effectLst>
                <a:latin typeface="Copperplate Gothic Bold" panose="020E0705020206020404" pitchFamily="34" charset="0"/>
                <a:ea typeface="Times New Roman" panose="02020603050405020304" pitchFamily="18" charset="0"/>
                <a:cs typeface="Times New Roman" panose="02020603050405020304" pitchFamily="18" charset="0"/>
              </a:rPr>
              <a:t>arooba</a:t>
            </a:r>
            <a:r>
              <a:rPr lang="en-US" sz="3600" b="1" kern="1100" cap="all" dirty="0">
                <a:effectLst>
                  <a:outerShdw blurRad="38100" dist="38100" dir="2700000" algn="tl">
                    <a:srgbClr val="000000">
                      <a:alpha val="43137"/>
                    </a:srgbClr>
                  </a:outerShdw>
                </a:effectLst>
                <a:latin typeface="Copperplate Gothic Bold" panose="020E0705020206020404" pitchFamily="34" charset="0"/>
                <a:ea typeface="Times New Roman" panose="02020603050405020304" pitchFamily="18" charset="0"/>
                <a:cs typeface="Times New Roman" panose="02020603050405020304" pitchFamily="18" charset="0"/>
              </a:rPr>
              <a:t> TAJWAR</a:t>
            </a:r>
            <a:br>
              <a:rPr lang="en-PK" sz="3600" kern="1100" cap="all" dirty="0">
                <a:effectLst>
                  <a:outerShdw blurRad="38100" dist="38100" dir="2700000" algn="tl">
                    <a:srgbClr val="000000">
                      <a:alpha val="43137"/>
                    </a:srgbClr>
                  </a:outerShdw>
                </a:effectLst>
                <a:latin typeface="Copperplate Gothic Bold" panose="020E0705020206020404" pitchFamily="34" charset="0"/>
                <a:ea typeface="Times New Roman" panose="02020603050405020304" pitchFamily="18" charset="0"/>
                <a:cs typeface="Times New Roman" panose="02020603050405020304" pitchFamily="18" charset="0"/>
              </a:rPr>
            </a:br>
            <a:r>
              <a:rPr lang="en-US" sz="3600" b="1" kern="1100" cap="all" dirty="0">
                <a:effectLst>
                  <a:outerShdw blurRad="38100" dist="38100" dir="2700000" algn="tl">
                    <a:srgbClr val="000000">
                      <a:alpha val="43137"/>
                    </a:srgbClr>
                  </a:outerShdw>
                </a:effectLst>
                <a:latin typeface="Copperplate Gothic Bold" panose="020E0705020206020404" pitchFamily="34" charset="0"/>
                <a:ea typeface="Times New Roman" panose="02020603050405020304" pitchFamily="18" charset="0"/>
                <a:cs typeface="Times New Roman" panose="02020603050405020304" pitchFamily="18" charset="0"/>
              </a:rPr>
              <a:t>Batch Coordinator: Miss </a:t>
            </a:r>
            <a:r>
              <a:rPr lang="en-US" sz="3600" b="1" kern="1100" cap="all" dirty="0" err="1">
                <a:effectLst>
                  <a:outerShdw blurRad="38100" dist="38100" dir="2700000" algn="tl">
                    <a:srgbClr val="000000">
                      <a:alpha val="43137"/>
                    </a:srgbClr>
                  </a:outerShdw>
                </a:effectLst>
                <a:latin typeface="Copperplate Gothic Bold" panose="020E0705020206020404" pitchFamily="34" charset="0"/>
                <a:ea typeface="Times New Roman" panose="02020603050405020304" pitchFamily="18" charset="0"/>
                <a:cs typeface="Times New Roman" panose="02020603050405020304" pitchFamily="18" charset="0"/>
              </a:rPr>
              <a:t>faiza</a:t>
            </a:r>
            <a:r>
              <a:rPr lang="en-US" sz="3600" b="1" kern="1100" cap="all" dirty="0">
                <a:effectLst>
                  <a:outerShdw blurRad="38100" dist="38100" dir="2700000" algn="tl">
                    <a:srgbClr val="000000">
                      <a:alpha val="43137"/>
                    </a:srgbClr>
                  </a:outerShdw>
                </a:effectLst>
                <a:latin typeface="Copperplate Gothic Bold" panose="020E0705020206020404" pitchFamily="34" charset="0"/>
                <a:ea typeface="Times New Roman" panose="02020603050405020304" pitchFamily="18" charset="0"/>
                <a:cs typeface="Times New Roman" panose="02020603050405020304" pitchFamily="18" charset="0"/>
              </a:rPr>
              <a:t> </a:t>
            </a:r>
            <a:br>
              <a:rPr lang="en-PK" sz="3600" kern="1100" cap="all" dirty="0">
                <a:effectLst>
                  <a:outerShdw blurRad="38100" dist="38100" dir="2700000" algn="tl">
                    <a:srgbClr val="000000">
                      <a:alpha val="43137"/>
                    </a:srgbClr>
                  </a:outerShdw>
                </a:effectLst>
                <a:latin typeface="Copperplate Gothic Bold" panose="020E0705020206020404" pitchFamily="34" charset="0"/>
                <a:ea typeface="Times New Roman" panose="02020603050405020304" pitchFamily="18" charset="0"/>
                <a:cs typeface="Times New Roman" panose="02020603050405020304" pitchFamily="18" charset="0"/>
              </a:rPr>
            </a:br>
            <a:r>
              <a:rPr lang="en-US" sz="3600" b="1" kern="1100" cap="all" dirty="0">
                <a:effectLst>
                  <a:outerShdw blurRad="38100" dist="38100" dir="2700000" algn="tl">
                    <a:srgbClr val="000000">
                      <a:alpha val="43137"/>
                    </a:srgbClr>
                  </a:outerShdw>
                </a:effectLst>
                <a:latin typeface="Copperplate Gothic Bold" panose="020E0705020206020404" pitchFamily="34" charset="0"/>
                <a:ea typeface="Times New Roman" panose="02020603050405020304" pitchFamily="18" charset="0"/>
                <a:cs typeface="Times New Roman" panose="02020603050405020304" pitchFamily="18" charset="0"/>
              </a:rPr>
              <a:t>batch code: </a:t>
            </a:r>
            <a:r>
              <a:rPr lang="en-US" sz="4400" b="1" kern="1100" cap="all" dirty="0">
                <a:effectLst>
                  <a:outerShdw blurRad="38100" dist="38100" dir="2700000" algn="tl">
                    <a:srgbClr val="000000">
                      <a:alpha val="43137"/>
                    </a:srgbClr>
                  </a:outerShdw>
                </a:effectLst>
                <a:latin typeface="High Tower Text" panose="02040502050506030303" pitchFamily="18" charset="0"/>
                <a:ea typeface="Times New Roman" panose="02020603050405020304" pitchFamily="18" charset="0"/>
                <a:cs typeface="Times New Roman" panose="02020603050405020304" pitchFamily="18" charset="0"/>
              </a:rPr>
              <a:t>2103B1</a:t>
            </a: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2208556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9055065E-6D89-4938-B3CD-FD738A2A16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5404" y="1000418"/>
            <a:ext cx="5805583" cy="2685135"/>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23B55002-027C-47C6-80ED-9F6E74DC740D}"/>
              </a:ext>
            </a:extLst>
          </p:cNvPr>
          <p:cNvPicPr>
            <a:picLocks noChangeAspect="1"/>
          </p:cNvPicPr>
          <p:nvPr/>
        </p:nvPicPr>
        <p:blipFill>
          <a:blip r:embed="rId3"/>
          <a:stretch>
            <a:fillRect/>
          </a:stretch>
        </p:blipFill>
        <p:spPr>
          <a:xfrm>
            <a:off x="4735404" y="3773052"/>
            <a:ext cx="5805583" cy="1937678"/>
          </a:xfrm>
          <a:prstGeom prst="rect">
            <a:avLst/>
          </a:prstGeom>
          <a:ln>
            <a:noFill/>
          </a:ln>
          <a:effectLst>
            <a:outerShdw blurRad="292100" dist="139700" dir="2700000" algn="tl" rotWithShape="0">
              <a:srgbClr val="333333">
                <a:alpha val="65000"/>
              </a:srgbClr>
            </a:outerShdw>
          </a:effectLst>
        </p:spPr>
      </p:pic>
      <p:sp>
        <p:nvSpPr>
          <p:cNvPr id="13" name="Title 6">
            <a:extLst>
              <a:ext uri="{FF2B5EF4-FFF2-40B4-BE49-F238E27FC236}">
                <a16:creationId xmlns:a16="http://schemas.microsoft.com/office/drawing/2014/main" id="{A1689FEF-D427-4EDC-9AA5-A686E4177B73}"/>
              </a:ext>
            </a:extLst>
          </p:cNvPr>
          <p:cNvSpPr txBox="1">
            <a:spLocks/>
          </p:cNvSpPr>
          <p:nvPr/>
        </p:nvSpPr>
        <p:spPr>
          <a:xfrm rot="10800000" flipV="1">
            <a:off x="1541877" y="458948"/>
            <a:ext cx="5261316" cy="586885"/>
          </a:xfrm>
          <a:prstGeom prst="rect">
            <a:avLst/>
          </a:prstGeom>
          <a:effectLst/>
        </p:spPr>
        <p:txBody>
          <a:bodyPr vert="horz" lIns="91440" tIns="45720" rIns="91440" bIns="45720" rtlCol="0" anchor="b">
            <a:no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sz="2800" dirty="0">
                <a:effectLst>
                  <a:outerShdw blurRad="38100" dist="38100" dir="2700000" algn="tl">
                    <a:srgbClr val="000000">
                      <a:alpha val="43137"/>
                    </a:srgbClr>
                  </a:outerShdw>
                </a:effectLst>
                <a:latin typeface="Monotype Corsiva" panose="03010101010201010101" pitchFamily="66" charset="0"/>
              </a:rPr>
              <a:t>Snap shot of  our Product Detail Pages:</a:t>
            </a:r>
            <a:endParaRPr lang="en-PK" sz="2800" dirty="0">
              <a:effectLst>
                <a:outerShdw blurRad="38100" dist="38100" dir="2700000" algn="tl">
                  <a:srgbClr val="000000">
                    <a:alpha val="43137"/>
                  </a:srgbClr>
                </a:outerShdw>
              </a:effectLst>
              <a:latin typeface="Monotype Corsiva" panose="03010101010201010101" pitchFamily="66" charset="0"/>
            </a:endParaRPr>
          </a:p>
        </p:txBody>
      </p:sp>
    </p:spTree>
    <p:extLst>
      <p:ext uri="{BB962C8B-B14F-4D97-AF65-F5344CB8AC3E}">
        <p14:creationId xmlns:p14="http://schemas.microsoft.com/office/powerpoint/2010/main" val="36483768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7AC828CF-BA2C-4E4C-933A-4CFB83AFCED6}"/>
              </a:ext>
            </a:extLst>
          </p:cNvPr>
          <p:cNvPicPr>
            <a:picLocks noChangeAspect="1"/>
          </p:cNvPicPr>
          <p:nvPr/>
        </p:nvPicPr>
        <p:blipFill>
          <a:blip r:embed="rId2"/>
          <a:stretch>
            <a:fillRect/>
          </a:stretch>
        </p:blipFill>
        <p:spPr>
          <a:xfrm>
            <a:off x="4234375" y="1040694"/>
            <a:ext cx="5721951" cy="2642855"/>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0CD272C2-F8D3-42CF-8C49-17D9F16BBB6E}"/>
              </a:ext>
            </a:extLst>
          </p:cNvPr>
          <p:cNvPicPr>
            <a:picLocks noChangeAspect="1"/>
          </p:cNvPicPr>
          <p:nvPr/>
        </p:nvPicPr>
        <p:blipFill>
          <a:blip r:embed="rId3"/>
          <a:stretch>
            <a:fillRect/>
          </a:stretch>
        </p:blipFill>
        <p:spPr>
          <a:xfrm>
            <a:off x="4234374" y="3741966"/>
            <a:ext cx="5721952" cy="1994434"/>
          </a:xfrm>
          <a:prstGeom prst="rect">
            <a:avLst/>
          </a:prstGeom>
          <a:ln>
            <a:noFill/>
          </a:ln>
          <a:effectLst>
            <a:outerShdw blurRad="292100" dist="139700" dir="2700000" algn="tl" rotWithShape="0">
              <a:srgbClr val="333333">
                <a:alpha val="65000"/>
              </a:srgbClr>
            </a:outerShdw>
          </a:effectLst>
        </p:spPr>
      </p:pic>
      <p:sp>
        <p:nvSpPr>
          <p:cNvPr id="12" name="Title 6">
            <a:extLst>
              <a:ext uri="{FF2B5EF4-FFF2-40B4-BE49-F238E27FC236}">
                <a16:creationId xmlns:a16="http://schemas.microsoft.com/office/drawing/2014/main" id="{80D1670F-9131-499D-A31B-45D01999E170}"/>
              </a:ext>
            </a:extLst>
          </p:cNvPr>
          <p:cNvSpPr txBox="1">
            <a:spLocks/>
          </p:cNvSpPr>
          <p:nvPr/>
        </p:nvSpPr>
        <p:spPr>
          <a:xfrm rot="10800000" flipV="1">
            <a:off x="1513742" y="326035"/>
            <a:ext cx="5261316" cy="586885"/>
          </a:xfrm>
          <a:prstGeom prst="rect">
            <a:avLst/>
          </a:prstGeom>
          <a:effectLst/>
        </p:spPr>
        <p:txBody>
          <a:bodyPr vert="horz" lIns="91440" tIns="45720" rIns="91440" bIns="45720" rtlCol="0" anchor="b">
            <a:no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sz="2800" dirty="0">
                <a:effectLst>
                  <a:outerShdw blurRad="38100" dist="38100" dir="2700000" algn="tl">
                    <a:srgbClr val="000000">
                      <a:alpha val="43137"/>
                    </a:srgbClr>
                  </a:outerShdw>
                </a:effectLst>
                <a:latin typeface="Monotype Corsiva" panose="03010101010201010101" pitchFamily="66" charset="0"/>
              </a:rPr>
              <a:t>Snap shot of  our Product Detail Pages:</a:t>
            </a:r>
            <a:endParaRPr lang="en-PK" sz="2800" dirty="0">
              <a:effectLst>
                <a:outerShdw blurRad="38100" dist="38100" dir="2700000" algn="tl">
                  <a:srgbClr val="000000">
                    <a:alpha val="43137"/>
                  </a:srgbClr>
                </a:outerShdw>
              </a:effectLst>
              <a:latin typeface="Monotype Corsiva" panose="03010101010201010101" pitchFamily="66" charset="0"/>
            </a:endParaRPr>
          </a:p>
        </p:txBody>
      </p:sp>
    </p:spTree>
    <p:extLst>
      <p:ext uri="{BB962C8B-B14F-4D97-AF65-F5344CB8AC3E}">
        <p14:creationId xmlns:p14="http://schemas.microsoft.com/office/powerpoint/2010/main" val="29110814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69511B4C-C3B4-4AC0-A9E9-16FB8D55D17C}"/>
              </a:ext>
            </a:extLst>
          </p:cNvPr>
          <p:cNvPicPr>
            <a:picLocks noChangeAspect="1"/>
          </p:cNvPicPr>
          <p:nvPr/>
        </p:nvPicPr>
        <p:blipFill>
          <a:blip r:embed="rId2"/>
          <a:stretch>
            <a:fillRect/>
          </a:stretch>
        </p:blipFill>
        <p:spPr>
          <a:xfrm>
            <a:off x="3937195" y="989120"/>
            <a:ext cx="6114633" cy="2803296"/>
          </a:xfrm>
          <a:prstGeom prst="rect">
            <a:avLst/>
          </a:prstGeom>
        </p:spPr>
      </p:pic>
      <p:pic>
        <p:nvPicPr>
          <p:cNvPr id="10" name="Picture 9">
            <a:extLst>
              <a:ext uri="{FF2B5EF4-FFF2-40B4-BE49-F238E27FC236}">
                <a16:creationId xmlns:a16="http://schemas.microsoft.com/office/drawing/2014/main" id="{66CC08DA-6125-4F8A-9373-A8923B63E964}"/>
              </a:ext>
            </a:extLst>
          </p:cNvPr>
          <p:cNvPicPr>
            <a:picLocks noChangeAspect="1"/>
          </p:cNvPicPr>
          <p:nvPr/>
        </p:nvPicPr>
        <p:blipFill>
          <a:blip r:embed="rId3"/>
          <a:stretch>
            <a:fillRect/>
          </a:stretch>
        </p:blipFill>
        <p:spPr>
          <a:xfrm>
            <a:off x="3937195" y="3792416"/>
            <a:ext cx="6123889" cy="2222696"/>
          </a:xfrm>
          <a:prstGeom prst="rect">
            <a:avLst/>
          </a:prstGeom>
        </p:spPr>
      </p:pic>
      <p:sp>
        <p:nvSpPr>
          <p:cNvPr id="11" name="Title 6">
            <a:extLst>
              <a:ext uri="{FF2B5EF4-FFF2-40B4-BE49-F238E27FC236}">
                <a16:creationId xmlns:a16="http://schemas.microsoft.com/office/drawing/2014/main" id="{F5E36251-CEAA-45B7-8B1A-D2F62D93C9F3}"/>
              </a:ext>
            </a:extLst>
          </p:cNvPr>
          <p:cNvSpPr txBox="1">
            <a:spLocks/>
          </p:cNvSpPr>
          <p:nvPr/>
        </p:nvSpPr>
        <p:spPr>
          <a:xfrm rot="10800000" flipV="1">
            <a:off x="1513742" y="326035"/>
            <a:ext cx="5261316" cy="586885"/>
          </a:xfrm>
          <a:prstGeom prst="rect">
            <a:avLst/>
          </a:prstGeom>
          <a:effectLst/>
        </p:spPr>
        <p:txBody>
          <a:bodyPr vert="horz" lIns="91440" tIns="45720" rIns="91440" bIns="45720" rtlCol="0" anchor="b">
            <a:no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sz="2800" dirty="0">
                <a:effectLst>
                  <a:outerShdw blurRad="38100" dist="38100" dir="2700000" algn="tl">
                    <a:srgbClr val="000000">
                      <a:alpha val="43137"/>
                    </a:srgbClr>
                  </a:outerShdw>
                </a:effectLst>
                <a:latin typeface="Monotype Corsiva" panose="03010101010201010101" pitchFamily="66" charset="0"/>
              </a:rPr>
              <a:t>Snap shot of  our Product Detail Pages:</a:t>
            </a:r>
            <a:endParaRPr lang="en-PK" sz="2800" dirty="0">
              <a:effectLst>
                <a:outerShdw blurRad="38100" dist="38100" dir="2700000" algn="tl">
                  <a:srgbClr val="000000">
                    <a:alpha val="43137"/>
                  </a:srgbClr>
                </a:outerShdw>
              </a:effectLst>
              <a:latin typeface="Monotype Corsiva" panose="03010101010201010101" pitchFamily="66" charset="0"/>
            </a:endParaRPr>
          </a:p>
        </p:txBody>
      </p:sp>
    </p:spTree>
    <p:extLst>
      <p:ext uri="{BB962C8B-B14F-4D97-AF65-F5344CB8AC3E}">
        <p14:creationId xmlns:p14="http://schemas.microsoft.com/office/powerpoint/2010/main" val="23998651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41877" y="477394"/>
            <a:ext cx="5261316" cy="586885"/>
          </a:xfrm>
          <a:prstGeom prst="rect">
            <a:avLst/>
          </a:prstGeom>
          <a:effectLst/>
        </p:spPr>
        <p:txBody>
          <a:bodyPr vert="horz" lIns="91440" tIns="45720" rIns="91440" bIns="45720" rtlCol="0" anchor="b">
            <a:no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sz="2800" dirty="0">
                <a:effectLst>
                  <a:outerShdw blurRad="38100" dist="38100" dir="2700000" algn="tl">
                    <a:srgbClr val="000000">
                      <a:alpha val="43137"/>
                    </a:srgbClr>
                  </a:outerShdw>
                </a:effectLst>
                <a:latin typeface="Monotype Corsiva" panose="03010101010201010101" pitchFamily="66" charset="0"/>
              </a:rPr>
              <a:t>Snap shot of  our Product Detail Pages:</a:t>
            </a:r>
            <a:endParaRPr lang="en-PK" sz="2800" dirty="0">
              <a:effectLst>
                <a:outerShdw blurRad="38100" dist="38100" dir="2700000" algn="tl">
                  <a:srgbClr val="000000">
                    <a:alpha val="43137"/>
                  </a:srgbClr>
                </a:outerShdw>
              </a:effectLst>
              <a:latin typeface="Monotype Corsiva" panose="03010101010201010101" pitchFamily="66" charset="0"/>
            </a:endParaRPr>
          </a:p>
        </p:txBody>
      </p:sp>
      <p:pic>
        <p:nvPicPr>
          <p:cNvPr id="3" name="Picture 2">
            <a:extLst>
              <a:ext uri="{FF2B5EF4-FFF2-40B4-BE49-F238E27FC236}">
                <a16:creationId xmlns:a16="http://schemas.microsoft.com/office/drawing/2014/main" id="{23D9FB98-15A0-48A1-88A7-3B77038AB781}"/>
              </a:ext>
            </a:extLst>
          </p:cNvPr>
          <p:cNvPicPr>
            <a:picLocks noChangeAspect="1"/>
          </p:cNvPicPr>
          <p:nvPr/>
        </p:nvPicPr>
        <p:blipFill>
          <a:blip r:embed="rId2"/>
          <a:stretch>
            <a:fillRect/>
          </a:stretch>
        </p:blipFill>
        <p:spPr>
          <a:xfrm>
            <a:off x="3714914" y="1064279"/>
            <a:ext cx="6120335" cy="2847089"/>
          </a:xfrm>
          <a:prstGeom prst="rect">
            <a:avLst/>
          </a:prstGeom>
        </p:spPr>
      </p:pic>
      <p:pic>
        <p:nvPicPr>
          <p:cNvPr id="14" name="Picture 13">
            <a:extLst>
              <a:ext uri="{FF2B5EF4-FFF2-40B4-BE49-F238E27FC236}">
                <a16:creationId xmlns:a16="http://schemas.microsoft.com/office/drawing/2014/main" id="{4A3B4868-BA34-488F-9DA9-2E14958FE6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4914" y="3883344"/>
            <a:ext cx="6120335" cy="2070786"/>
          </a:xfrm>
          <a:prstGeom prst="rect">
            <a:avLst/>
          </a:prstGeom>
        </p:spPr>
      </p:pic>
    </p:spTree>
    <p:extLst>
      <p:ext uri="{BB962C8B-B14F-4D97-AF65-F5344CB8AC3E}">
        <p14:creationId xmlns:p14="http://schemas.microsoft.com/office/powerpoint/2010/main" val="38951029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3753326" y="622368"/>
            <a:ext cx="5261316" cy="586885"/>
          </a:xfrm>
          <a:prstGeom prst="rect">
            <a:avLst/>
          </a:prstGeom>
          <a:effectLst/>
        </p:spPr>
        <p:txBody>
          <a:bodyPr vert="horz" lIns="91440" tIns="45720" rIns="91440" bIns="45720" rtlCol="0" anchor="b">
            <a:no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sz="3600" dirty="0">
                <a:effectLst>
                  <a:outerShdw blurRad="38100" dist="38100" dir="2700000" algn="tl">
                    <a:srgbClr val="000000">
                      <a:alpha val="43137"/>
                    </a:srgbClr>
                  </a:outerShdw>
                </a:effectLst>
                <a:latin typeface="Monotype Corsiva" panose="03010101010201010101" pitchFamily="66" charset="0"/>
              </a:rPr>
              <a:t>Some snap shots of Product detail pages code:</a:t>
            </a:r>
            <a:endParaRPr lang="en-PK" sz="3600" dirty="0">
              <a:effectLst>
                <a:outerShdw blurRad="38100" dist="38100" dir="2700000" algn="tl">
                  <a:srgbClr val="000000">
                    <a:alpha val="43137"/>
                  </a:srgbClr>
                </a:outerShdw>
              </a:effectLst>
              <a:latin typeface="Monotype Corsiva" panose="03010101010201010101" pitchFamily="66" charset="0"/>
            </a:endParaRPr>
          </a:p>
        </p:txBody>
      </p:sp>
      <p:pic>
        <p:nvPicPr>
          <p:cNvPr id="4" name="Picture 3">
            <a:extLst>
              <a:ext uri="{FF2B5EF4-FFF2-40B4-BE49-F238E27FC236}">
                <a16:creationId xmlns:a16="http://schemas.microsoft.com/office/drawing/2014/main" id="{66FED9AC-8F81-46CE-AE54-909B69B15F19}"/>
              </a:ext>
            </a:extLst>
          </p:cNvPr>
          <p:cNvPicPr>
            <a:picLocks noChangeAspect="1"/>
          </p:cNvPicPr>
          <p:nvPr/>
        </p:nvPicPr>
        <p:blipFill>
          <a:blip r:embed="rId2"/>
          <a:stretch>
            <a:fillRect/>
          </a:stretch>
        </p:blipFill>
        <p:spPr>
          <a:xfrm>
            <a:off x="6568931" y="1477753"/>
            <a:ext cx="5010292" cy="24721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B099666F-3596-46A2-A531-B7DD398DDCF4}"/>
              </a:ext>
            </a:extLst>
          </p:cNvPr>
          <p:cNvPicPr>
            <a:picLocks noChangeAspect="1"/>
          </p:cNvPicPr>
          <p:nvPr/>
        </p:nvPicPr>
        <p:blipFill>
          <a:blip r:embed="rId3"/>
          <a:stretch>
            <a:fillRect/>
          </a:stretch>
        </p:blipFill>
        <p:spPr>
          <a:xfrm>
            <a:off x="1759737" y="1550882"/>
            <a:ext cx="4106531" cy="22745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5738D68D-7B8B-4EB0-BEE6-89BE14FF3E11}"/>
              </a:ext>
            </a:extLst>
          </p:cNvPr>
          <p:cNvPicPr>
            <a:picLocks noChangeAspect="1"/>
          </p:cNvPicPr>
          <p:nvPr/>
        </p:nvPicPr>
        <p:blipFill>
          <a:blip r:embed="rId4"/>
          <a:stretch>
            <a:fillRect/>
          </a:stretch>
        </p:blipFill>
        <p:spPr>
          <a:xfrm>
            <a:off x="3813003" y="4131343"/>
            <a:ext cx="4857407" cy="23967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7426063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812689"/>
            <a:ext cx="3052690" cy="678118"/>
          </a:xfrm>
        </p:spPr>
        <p:txBody>
          <a:bodyPr>
            <a:normAutofit fontScale="70000" lnSpcReduction="20000"/>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826389" y="2393282"/>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625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Contact us:</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3" name="Picture 2">
            <a:extLst>
              <a:ext uri="{FF2B5EF4-FFF2-40B4-BE49-F238E27FC236}">
                <a16:creationId xmlns:a16="http://schemas.microsoft.com/office/drawing/2014/main" id="{21BE92AA-1B63-4589-9EF3-4EA21239E9CE}"/>
              </a:ext>
            </a:extLst>
          </p:cNvPr>
          <p:cNvPicPr>
            <a:picLocks noChangeAspect="1"/>
          </p:cNvPicPr>
          <p:nvPr/>
        </p:nvPicPr>
        <p:blipFill>
          <a:blip r:embed="rId2"/>
          <a:stretch>
            <a:fillRect/>
          </a:stretch>
        </p:blipFill>
        <p:spPr>
          <a:xfrm>
            <a:off x="4507253" y="1045311"/>
            <a:ext cx="5972164" cy="2758424"/>
          </a:xfrm>
          <a:prstGeom prst="rect">
            <a:avLst/>
          </a:prstGeom>
        </p:spPr>
      </p:pic>
      <p:pic>
        <p:nvPicPr>
          <p:cNvPr id="13" name="Picture 12">
            <a:extLst>
              <a:ext uri="{FF2B5EF4-FFF2-40B4-BE49-F238E27FC236}">
                <a16:creationId xmlns:a16="http://schemas.microsoft.com/office/drawing/2014/main" id="{0852A21A-1B2B-484B-A1A8-1A6329290259}"/>
              </a:ext>
            </a:extLst>
          </p:cNvPr>
          <p:cNvPicPr>
            <a:picLocks noChangeAspect="1"/>
          </p:cNvPicPr>
          <p:nvPr/>
        </p:nvPicPr>
        <p:blipFill>
          <a:blip r:embed="rId3"/>
          <a:stretch>
            <a:fillRect/>
          </a:stretch>
        </p:blipFill>
        <p:spPr>
          <a:xfrm>
            <a:off x="4507253" y="3803735"/>
            <a:ext cx="5953650" cy="2072752"/>
          </a:xfrm>
          <a:prstGeom prst="rect">
            <a:avLst/>
          </a:prstGeom>
        </p:spPr>
      </p:pic>
    </p:spTree>
    <p:extLst>
      <p:ext uri="{BB962C8B-B14F-4D97-AF65-F5344CB8AC3E}">
        <p14:creationId xmlns:p14="http://schemas.microsoft.com/office/powerpoint/2010/main" val="17195284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3753326" y="493917"/>
            <a:ext cx="5261316" cy="586885"/>
          </a:xfrm>
          <a:prstGeom prst="rect">
            <a:avLst/>
          </a:prstGeom>
          <a:effectLst/>
        </p:spPr>
        <p:txBody>
          <a:bodyPr vert="horz" lIns="91440" tIns="45720" rIns="91440" bIns="45720" rtlCol="0" anchor="b">
            <a:no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sz="3200" dirty="0">
                <a:effectLst>
                  <a:outerShdw blurRad="38100" dist="38100" dir="2700000" algn="tl">
                    <a:srgbClr val="000000">
                      <a:alpha val="43137"/>
                    </a:srgbClr>
                  </a:outerShdw>
                </a:effectLst>
                <a:latin typeface="Monotype Corsiva" panose="03010101010201010101" pitchFamily="66" charset="0"/>
              </a:rPr>
              <a:t>Some snap shots of  Contact page code:</a:t>
            </a:r>
            <a:endParaRPr lang="en-PK" sz="3200" dirty="0">
              <a:effectLst>
                <a:outerShdw blurRad="38100" dist="38100" dir="2700000" algn="tl">
                  <a:srgbClr val="000000">
                    <a:alpha val="43137"/>
                  </a:srgbClr>
                </a:outerShdw>
              </a:effectLst>
              <a:latin typeface="Monotype Corsiva" panose="03010101010201010101" pitchFamily="66" charset="0"/>
            </a:endParaRPr>
          </a:p>
        </p:txBody>
      </p:sp>
      <p:pic>
        <p:nvPicPr>
          <p:cNvPr id="4" name="Picture 3">
            <a:extLst>
              <a:ext uri="{FF2B5EF4-FFF2-40B4-BE49-F238E27FC236}">
                <a16:creationId xmlns:a16="http://schemas.microsoft.com/office/drawing/2014/main" id="{59F5D9EB-5D4C-494B-AF39-68E6B4EBEBCB}"/>
              </a:ext>
            </a:extLst>
          </p:cNvPr>
          <p:cNvPicPr>
            <a:picLocks noChangeAspect="1"/>
          </p:cNvPicPr>
          <p:nvPr/>
        </p:nvPicPr>
        <p:blipFill>
          <a:blip r:embed="rId2"/>
          <a:stretch>
            <a:fillRect/>
          </a:stretch>
        </p:blipFill>
        <p:spPr>
          <a:xfrm>
            <a:off x="6627202" y="1273267"/>
            <a:ext cx="5180621" cy="2537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A1BEC148-0A37-4391-A005-ADA0290CA38F}"/>
              </a:ext>
            </a:extLst>
          </p:cNvPr>
          <p:cNvPicPr>
            <a:picLocks noChangeAspect="1"/>
          </p:cNvPicPr>
          <p:nvPr/>
        </p:nvPicPr>
        <p:blipFill>
          <a:blip r:embed="rId3"/>
          <a:stretch>
            <a:fillRect/>
          </a:stretch>
        </p:blipFill>
        <p:spPr>
          <a:xfrm>
            <a:off x="929379" y="1338843"/>
            <a:ext cx="4914429" cy="24428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A5DB091D-C27D-44FD-98B9-51936C87AE72}"/>
              </a:ext>
            </a:extLst>
          </p:cNvPr>
          <p:cNvPicPr>
            <a:picLocks noChangeAspect="1"/>
          </p:cNvPicPr>
          <p:nvPr/>
        </p:nvPicPr>
        <p:blipFill>
          <a:blip r:embed="rId4"/>
          <a:stretch>
            <a:fillRect/>
          </a:stretch>
        </p:blipFill>
        <p:spPr>
          <a:xfrm>
            <a:off x="3386593" y="3962882"/>
            <a:ext cx="5153836" cy="2537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82826789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normAutofit/>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625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Query:</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3" name="Picture 2">
            <a:extLst>
              <a:ext uri="{FF2B5EF4-FFF2-40B4-BE49-F238E27FC236}">
                <a16:creationId xmlns:a16="http://schemas.microsoft.com/office/drawing/2014/main" id="{0BF1A92D-C703-44E7-8628-989D08F14884}"/>
              </a:ext>
            </a:extLst>
          </p:cNvPr>
          <p:cNvPicPr>
            <a:picLocks noChangeAspect="1"/>
          </p:cNvPicPr>
          <p:nvPr/>
        </p:nvPicPr>
        <p:blipFill>
          <a:blip r:embed="rId2"/>
          <a:stretch>
            <a:fillRect/>
          </a:stretch>
        </p:blipFill>
        <p:spPr>
          <a:xfrm>
            <a:off x="3953021" y="1042129"/>
            <a:ext cx="5992837" cy="2780641"/>
          </a:xfrm>
          <a:prstGeom prst="rect">
            <a:avLst/>
          </a:prstGeom>
        </p:spPr>
      </p:pic>
      <p:pic>
        <p:nvPicPr>
          <p:cNvPr id="11" name="Picture 10">
            <a:extLst>
              <a:ext uri="{FF2B5EF4-FFF2-40B4-BE49-F238E27FC236}">
                <a16:creationId xmlns:a16="http://schemas.microsoft.com/office/drawing/2014/main" id="{45839D1C-A022-4C1B-A1FC-6CAF50DC9620}"/>
              </a:ext>
            </a:extLst>
          </p:cNvPr>
          <p:cNvPicPr>
            <a:picLocks noChangeAspect="1"/>
          </p:cNvPicPr>
          <p:nvPr/>
        </p:nvPicPr>
        <p:blipFill>
          <a:blip r:embed="rId3"/>
          <a:stretch>
            <a:fillRect/>
          </a:stretch>
        </p:blipFill>
        <p:spPr>
          <a:xfrm>
            <a:off x="3953021" y="3822770"/>
            <a:ext cx="6005192" cy="2145891"/>
          </a:xfrm>
          <a:prstGeom prst="rect">
            <a:avLst/>
          </a:prstGeom>
        </p:spPr>
      </p:pic>
    </p:spTree>
    <p:extLst>
      <p:ext uri="{BB962C8B-B14F-4D97-AF65-F5344CB8AC3E}">
        <p14:creationId xmlns:p14="http://schemas.microsoft.com/office/powerpoint/2010/main" val="745869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795120" y="144508"/>
            <a:ext cx="5266862" cy="783960"/>
          </a:xfrm>
          <a:prstGeom prst="rect">
            <a:avLst/>
          </a:prstGeom>
          <a:effectLst/>
        </p:spPr>
        <p:txBody>
          <a:bodyPr vert="horz" lIns="91440" tIns="45720" rIns="91440" bIns="45720" rtlCol="0" anchor="b">
            <a:normAutofit fontScale="475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Some snap shots of Query page code: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4" name="Picture 3">
            <a:extLst>
              <a:ext uri="{FF2B5EF4-FFF2-40B4-BE49-F238E27FC236}">
                <a16:creationId xmlns:a16="http://schemas.microsoft.com/office/drawing/2014/main" id="{43900240-DCFA-425F-8DD7-0513A2171D12}"/>
              </a:ext>
            </a:extLst>
          </p:cNvPr>
          <p:cNvPicPr>
            <a:picLocks noChangeAspect="1"/>
          </p:cNvPicPr>
          <p:nvPr/>
        </p:nvPicPr>
        <p:blipFill>
          <a:blip r:embed="rId2"/>
          <a:stretch>
            <a:fillRect/>
          </a:stretch>
        </p:blipFill>
        <p:spPr>
          <a:xfrm>
            <a:off x="1205568" y="1380068"/>
            <a:ext cx="4941158" cy="24307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C5B22C10-B4FB-4FC9-BF90-432370A962C4}"/>
              </a:ext>
            </a:extLst>
          </p:cNvPr>
          <p:cNvPicPr>
            <a:picLocks noChangeAspect="1"/>
          </p:cNvPicPr>
          <p:nvPr/>
        </p:nvPicPr>
        <p:blipFill>
          <a:blip r:embed="rId3"/>
          <a:stretch>
            <a:fillRect/>
          </a:stretch>
        </p:blipFill>
        <p:spPr>
          <a:xfrm>
            <a:off x="4144424" y="4108738"/>
            <a:ext cx="4698291" cy="2311311"/>
          </a:xfrm>
          <a:prstGeom prst="rect">
            <a:avLst/>
          </a:prstGeom>
        </p:spPr>
      </p:pic>
      <p:pic>
        <p:nvPicPr>
          <p:cNvPr id="14" name="Picture 13">
            <a:extLst>
              <a:ext uri="{FF2B5EF4-FFF2-40B4-BE49-F238E27FC236}">
                <a16:creationId xmlns:a16="http://schemas.microsoft.com/office/drawing/2014/main" id="{EA08B1CB-C9CA-435C-8CC6-C245E6168443}"/>
              </a:ext>
            </a:extLst>
          </p:cNvPr>
          <p:cNvPicPr>
            <a:picLocks noChangeAspect="1"/>
          </p:cNvPicPr>
          <p:nvPr/>
        </p:nvPicPr>
        <p:blipFill>
          <a:blip r:embed="rId4"/>
          <a:stretch>
            <a:fillRect/>
          </a:stretch>
        </p:blipFill>
        <p:spPr>
          <a:xfrm>
            <a:off x="6521016" y="1380068"/>
            <a:ext cx="4987252" cy="24478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7943302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792681"/>
            <a:ext cx="3052690" cy="698126"/>
          </a:xfrm>
        </p:spPr>
        <p:txBody>
          <a:bodyPr>
            <a:normAutofit fontScale="77500" lnSpcReduction="20000"/>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625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Gallery:</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11" name="Picture 10">
            <a:extLst>
              <a:ext uri="{FF2B5EF4-FFF2-40B4-BE49-F238E27FC236}">
                <a16:creationId xmlns:a16="http://schemas.microsoft.com/office/drawing/2014/main" id="{D902B956-6D25-4524-BE36-1BDFDB66B53A}"/>
              </a:ext>
            </a:extLst>
          </p:cNvPr>
          <p:cNvPicPr>
            <a:picLocks noChangeAspect="1"/>
          </p:cNvPicPr>
          <p:nvPr/>
        </p:nvPicPr>
        <p:blipFill>
          <a:blip r:embed="rId2"/>
          <a:stretch>
            <a:fillRect/>
          </a:stretch>
        </p:blipFill>
        <p:spPr>
          <a:xfrm>
            <a:off x="4413632" y="1065319"/>
            <a:ext cx="5908959" cy="2739688"/>
          </a:xfrm>
          <a:prstGeom prst="rect">
            <a:avLst/>
          </a:prstGeom>
        </p:spPr>
      </p:pic>
      <p:pic>
        <p:nvPicPr>
          <p:cNvPr id="13" name="Picture 12">
            <a:extLst>
              <a:ext uri="{FF2B5EF4-FFF2-40B4-BE49-F238E27FC236}">
                <a16:creationId xmlns:a16="http://schemas.microsoft.com/office/drawing/2014/main" id="{8866EC85-F477-4AE3-A6E8-CF3CCE1F5C9D}"/>
              </a:ext>
            </a:extLst>
          </p:cNvPr>
          <p:cNvPicPr>
            <a:picLocks noChangeAspect="1"/>
          </p:cNvPicPr>
          <p:nvPr/>
        </p:nvPicPr>
        <p:blipFill>
          <a:blip r:embed="rId3"/>
          <a:stretch>
            <a:fillRect/>
          </a:stretch>
        </p:blipFill>
        <p:spPr>
          <a:xfrm>
            <a:off x="4413632" y="3805007"/>
            <a:ext cx="5908959" cy="2232493"/>
          </a:xfrm>
          <a:prstGeom prst="rect">
            <a:avLst/>
          </a:prstGeom>
        </p:spPr>
      </p:pic>
    </p:spTree>
    <p:extLst>
      <p:ext uri="{BB962C8B-B14F-4D97-AF65-F5344CB8AC3E}">
        <p14:creationId xmlns:p14="http://schemas.microsoft.com/office/powerpoint/2010/main" val="12128164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8806375" y="4642338"/>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a:xfrm>
            <a:off x="2534506" y="142111"/>
            <a:ext cx="8213211" cy="1841434"/>
          </a:xfrm>
        </p:spPr>
        <p:txBody>
          <a:bodyPr>
            <a:normAutofit/>
          </a:bodyPr>
          <a:lstStyle/>
          <a:p>
            <a:pPr marL="45720" marR="45720" algn="ctr">
              <a:spcAft>
                <a:spcPts val="600"/>
              </a:spcAft>
            </a:pPr>
            <a:r>
              <a:rPr lang="en-US" sz="4400" u="sng" kern="1100" cap="all" dirty="0">
                <a:solidFill>
                  <a:schemeClr val="accent1">
                    <a:lumMod val="50000"/>
                  </a:schemeClr>
                </a:solidFi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t>Team mate names</a:t>
            </a: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4" name="Title 6">
            <a:extLst>
              <a:ext uri="{FF2B5EF4-FFF2-40B4-BE49-F238E27FC236}">
                <a16:creationId xmlns:a16="http://schemas.microsoft.com/office/drawing/2014/main" id="{031CF7DB-C987-4F9E-9D1D-0FB6DC9F5158}"/>
              </a:ext>
            </a:extLst>
          </p:cNvPr>
          <p:cNvSpPr txBox="1">
            <a:spLocks/>
          </p:cNvSpPr>
          <p:nvPr/>
        </p:nvSpPr>
        <p:spPr>
          <a:xfrm>
            <a:off x="332935" y="2800904"/>
            <a:ext cx="8213211" cy="1841434"/>
          </a:xfrm>
          <a:prstGeom prst="rect">
            <a:avLst/>
          </a:prstGeom>
          <a:effectLst/>
        </p:spPr>
        <p:txBody>
          <a:bodyPr vert="horz" lIns="91440" tIns="45720" rIns="91440" bIns="45720" rtlCol="0" anchor="b">
            <a:normAutofit fontScale="250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lvl="0" indent="-342900" algn="ctr">
              <a:lnSpc>
                <a:spcPct val="110000"/>
              </a:lnSpc>
              <a:spcBef>
                <a:spcPts val="600"/>
              </a:spcBef>
              <a:buFont typeface="Symbol" panose="05050102010706020507" pitchFamily="18" charset="2"/>
              <a:buChar char=""/>
            </a:pPr>
            <a:r>
              <a:rPr lang="en-US" sz="11200" u="heavy" dirty="0">
                <a:solidFill>
                  <a:srgbClr val="000000"/>
                </a:solidFill>
                <a:latin typeface="Script MT Bold" panose="03040602040607080904" pitchFamily="66" charset="0"/>
                <a:ea typeface="Constantia" panose="02030602050306030303" pitchFamily="18" charset="0"/>
                <a:cs typeface="Calibri" panose="020F0502020204030204" pitchFamily="34" charset="0"/>
              </a:rPr>
              <a:t>Syed Shahryar Haider Rizvi</a:t>
            </a:r>
            <a:endParaRPr lang="en-PK" sz="11200" dirty="0">
              <a:solidFill>
                <a:srgbClr val="595959"/>
              </a:solidFill>
              <a:latin typeface="Script MT Bold" panose="03040602040607080904" pitchFamily="66" charset="0"/>
              <a:ea typeface="Constantia" panose="02030602050306030303" pitchFamily="18" charset="0"/>
              <a:cs typeface="Times New Roman" panose="02020603050405020304" pitchFamily="18" charset="0"/>
            </a:endParaRPr>
          </a:p>
          <a:p>
            <a:pPr marL="742950" lvl="1" indent="-285750" algn="ctr">
              <a:lnSpc>
                <a:spcPct val="110000"/>
              </a:lnSpc>
              <a:buFont typeface="Courier New" panose="02070309020205020404" pitchFamily="49" charset="0"/>
              <a:buChar char="o"/>
            </a:pPr>
            <a:r>
              <a:rPr lang="en-US" sz="11200" u="heavy" dirty="0">
                <a:solidFill>
                  <a:srgbClr val="000000"/>
                </a:solidFill>
                <a:latin typeface="Script MT Bold" panose="03040602040607080904" pitchFamily="66" charset="0"/>
                <a:ea typeface="Constantia" panose="02030602050306030303" pitchFamily="18" charset="0"/>
                <a:cs typeface="Calibri" panose="020F0502020204030204" pitchFamily="34" charset="0"/>
              </a:rPr>
              <a:t>Student 1307816</a:t>
            </a:r>
            <a:endParaRPr lang="en-PK" sz="11200" dirty="0">
              <a:solidFill>
                <a:srgbClr val="595959"/>
              </a:solidFill>
              <a:latin typeface="Script MT Bold" panose="03040602040607080904" pitchFamily="66" charset="0"/>
              <a:ea typeface="Constantia" panose="02030602050306030303" pitchFamily="18" charset="0"/>
              <a:cs typeface="Times New Roman" panose="02020603050405020304" pitchFamily="18" charset="0"/>
            </a:endParaRPr>
          </a:p>
          <a:p>
            <a:pPr marL="1885950" algn="ctr">
              <a:lnSpc>
                <a:spcPct val="110000"/>
              </a:lnSpc>
            </a:pPr>
            <a:r>
              <a:rPr lang="en-US" sz="11200" u="none" strike="noStrike" dirty="0">
                <a:solidFill>
                  <a:srgbClr val="000000"/>
                </a:solidFill>
                <a:latin typeface="Script MT Bold" panose="03040602040607080904" pitchFamily="66" charset="0"/>
                <a:ea typeface="Constantia" panose="02030602050306030303" pitchFamily="18" charset="0"/>
                <a:cs typeface="Calibri" panose="020F0502020204030204" pitchFamily="34" charset="0"/>
              </a:rPr>
              <a:t> </a:t>
            </a:r>
            <a:endParaRPr lang="en-PK" sz="11200" dirty="0">
              <a:solidFill>
                <a:srgbClr val="595959"/>
              </a:solidFill>
              <a:latin typeface="Script MT Bold" panose="03040602040607080904" pitchFamily="66" charset="0"/>
              <a:ea typeface="Constantia" panose="02030602050306030303" pitchFamily="18" charset="0"/>
              <a:cs typeface="Times New Roman" panose="02020603050405020304" pitchFamily="18" charset="0"/>
            </a:endParaRPr>
          </a:p>
          <a:p>
            <a:pPr marL="342900" lvl="0" indent="-342900" algn="ctr">
              <a:lnSpc>
                <a:spcPct val="110000"/>
              </a:lnSpc>
              <a:buFont typeface="Symbol" panose="05050102010706020507" pitchFamily="18" charset="2"/>
              <a:buChar char=""/>
            </a:pPr>
            <a:r>
              <a:rPr lang="en-US" sz="11200" u="heavy" dirty="0" err="1">
                <a:solidFill>
                  <a:srgbClr val="000000"/>
                </a:solidFill>
                <a:latin typeface="Script MT Bold" panose="03040602040607080904" pitchFamily="66" charset="0"/>
                <a:ea typeface="Constantia" panose="02030602050306030303" pitchFamily="18" charset="0"/>
                <a:cs typeface="Calibri" panose="020F0502020204030204" pitchFamily="34" charset="0"/>
              </a:rPr>
              <a:t>Gulfam</a:t>
            </a:r>
            <a:r>
              <a:rPr lang="en-US" sz="11200" u="heavy" dirty="0">
                <a:solidFill>
                  <a:srgbClr val="000000"/>
                </a:solidFill>
                <a:latin typeface="Script MT Bold" panose="03040602040607080904" pitchFamily="66" charset="0"/>
                <a:ea typeface="Constantia" panose="02030602050306030303" pitchFamily="18" charset="0"/>
                <a:cs typeface="Calibri" panose="020F0502020204030204" pitchFamily="34" charset="0"/>
              </a:rPr>
              <a:t> Gujjar</a:t>
            </a:r>
            <a:endParaRPr lang="en-PK" sz="11200" dirty="0">
              <a:solidFill>
                <a:srgbClr val="595959"/>
              </a:solidFill>
              <a:latin typeface="Script MT Bold" panose="03040602040607080904" pitchFamily="66" charset="0"/>
              <a:ea typeface="Constantia" panose="02030602050306030303" pitchFamily="18" charset="0"/>
              <a:cs typeface="Times New Roman" panose="02020603050405020304" pitchFamily="18" charset="0"/>
            </a:endParaRPr>
          </a:p>
          <a:p>
            <a:pPr marL="742950" lvl="1" indent="-285750" algn="ctr">
              <a:lnSpc>
                <a:spcPct val="110000"/>
              </a:lnSpc>
              <a:spcAft>
                <a:spcPts val="1000"/>
              </a:spcAft>
              <a:buFont typeface="Courier New" panose="02070309020205020404" pitchFamily="49" charset="0"/>
              <a:buChar char="o"/>
            </a:pPr>
            <a:r>
              <a:rPr lang="en-US" sz="11200" u="heavy" dirty="0">
                <a:solidFill>
                  <a:srgbClr val="000000"/>
                </a:solidFill>
                <a:latin typeface="Script MT Bold" panose="03040602040607080904" pitchFamily="66" charset="0"/>
                <a:ea typeface="Constantia" panose="02030602050306030303" pitchFamily="18" charset="0"/>
                <a:cs typeface="Calibri" panose="020F0502020204030204" pitchFamily="34" charset="0"/>
              </a:rPr>
              <a:t>Student 1307814</a:t>
            </a:r>
            <a:endParaRPr lang="en-PK" sz="11200" dirty="0">
              <a:solidFill>
                <a:srgbClr val="595959"/>
              </a:solidFill>
              <a:latin typeface="Script MT Bold" panose="03040602040607080904" pitchFamily="66" charset="0"/>
              <a:ea typeface="Constantia" panose="02030602050306030303" pitchFamily="18" charset="0"/>
              <a:cs typeface="Times New Roman" panose="02020603050405020304" pitchFamily="18" charset="0"/>
            </a:endParaRPr>
          </a:p>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8885072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3465342" y="228261"/>
            <a:ext cx="5261316" cy="586885"/>
          </a:xfrm>
          <a:prstGeom prst="rect">
            <a:avLst/>
          </a:prstGeom>
          <a:effectLst/>
        </p:spPr>
        <p:txBody>
          <a:bodyPr vert="horz" lIns="91440" tIns="45720" rIns="91440" bIns="45720" rtlCol="0" anchor="b">
            <a:normAutofit fontScale="475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Some snap shots of Gallery page code: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4" name="Picture 3">
            <a:extLst>
              <a:ext uri="{FF2B5EF4-FFF2-40B4-BE49-F238E27FC236}">
                <a16:creationId xmlns:a16="http://schemas.microsoft.com/office/drawing/2014/main" id="{7F3045F5-540F-4A3B-B4D3-923226494301}"/>
              </a:ext>
            </a:extLst>
          </p:cNvPr>
          <p:cNvPicPr>
            <a:picLocks noChangeAspect="1"/>
          </p:cNvPicPr>
          <p:nvPr/>
        </p:nvPicPr>
        <p:blipFill>
          <a:blip r:embed="rId2"/>
          <a:stretch>
            <a:fillRect/>
          </a:stretch>
        </p:blipFill>
        <p:spPr>
          <a:xfrm>
            <a:off x="6825063" y="1380068"/>
            <a:ext cx="4339971" cy="21509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8F1BE7CC-1DCF-4B61-9326-59A8F0EBE278}"/>
              </a:ext>
            </a:extLst>
          </p:cNvPr>
          <p:cNvPicPr>
            <a:picLocks noChangeAspect="1"/>
          </p:cNvPicPr>
          <p:nvPr/>
        </p:nvPicPr>
        <p:blipFill>
          <a:blip r:embed="rId3"/>
          <a:stretch>
            <a:fillRect/>
          </a:stretch>
        </p:blipFill>
        <p:spPr>
          <a:xfrm>
            <a:off x="1287815" y="1280422"/>
            <a:ext cx="4446234" cy="22835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6" name="Picture 15">
            <a:extLst>
              <a:ext uri="{FF2B5EF4-FFF2-40B4-BE49-F238E27FC236}">
                <a16:creationId xmlns:a16="http://schemas.microsoft.com/office/drawing/2014/main" id="{71C7CDC5-B292-4A98-9AB7-B1CE3E51A0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8917" y="3806139"/>
            <a:ext cx="4655725" cy="22835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0530688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41A90-C2F4-4026-A39A-AF244567811D}"/>
              </a:ext>
            </a:extLst>
          </p:cNvPr>
          <p:cNvSpPr>
            <a:spLocks noGrp="1"/>
          </p:cNvSpPr>
          <p:nvPr>
            <p:ph type="ctrTitle"/>
          </p:nvPr>
        </p:nvSpPr>
        <p:spPr>
          <a:xfrm>
            <a:off x="2262868" y="648548"/>
            <a:ext cx="8761851" cy="2616199"/>
          </a:xfrm>
        </p:spPr>
        <p:txBody>
          <a:bodyPr>
            <a:normAutofit fontScale="90000"/>
          </a:bodyPr>
          <a:lstStyle/>
          <a:p>
            <a:pPr algn="ctr"/>
            <a:br>
              <a:rPr lang="en-US" dirty="0">
                <a:effectLst>
                  <a:outerShdw blurRad="38100" dist="38100" dir="2700000" algn="tl">
                    <a:srgbClr val="000000">
                      <a:alpha val="43137"/>
                    </a:srgbClr>
                  </a:outerShdw>
                </a:effectLst>
              </a:rPr>
            </a:br>
            <a:r>
              <a:rPr lang="en-US" sz="8000" dirty="0">
                <a:solidFill>
                  <a:schemeClr val="accent1">
                    <a:lumMod val="50000"/>
                  </a:schemeClr>
                </a:solidFill>
                <a:effectLst>
                  <a:outerShdw blurRad="38100" dist="38100" dir="2700000" algn="tl">
                    <a:srgbClr val="000000">
                      <a:alpha val="43137"/>
                    </a:srgbClr>
                  </a:outerShdw>
                </a:effectLst>
                <a:latin typeface="Berlin Sans FB Demi" panose="020E0802020502020306" pitchFamily="34" charset="0"/>
              </a:rPr>
              <a:t>We hope u like our website</a:t>
            </a:r>
            <a:endParaRPr lang="en-PK" sz="8000" dirty="0">
              <a:solidFill>
                <a:schemeClr val="accent1">
                  <a:lumMod val="50000"/>
                </a:schemeClr>
              </a:solidFill>
              <a:effectLst>
                <a:outerShdw blurRad="38100" dist="38100" dir="2700000" algn="tl">
                  <a:srgbClr val="000000">
                    <a:alpha val="43137"/>
                  </a:srgbClr>
                </a:outerShdw>
              </a:effectLst>
              <a:latin typeface="Berlin Sans FB Demi" panose="020E0802020502020306" pitchFamily="34" charset="0"/>
            </a:endParaRPr>
          </a:p>
        </p:txBody>
      </p:sp>
      <p:sp>
        <p:nvSpPr>
          <p:cNvPr id="3" name="Subtitle 2">
            <a:extLst>
              <a:ext uri="{FF2B5EF4-FFF2-40B4-BE49-F238E27FC236}">
                <a16:creationId xmlns:a16="http://schemas.microsoft.com/office/drawing/2014/main" id="{24F2E8A6-1055-4FAD-8561-F1E9E62BB231}"/>
              </a:ext>
            </a:extLst>
          </p:cNvPr>
          <p:cNvSpPr>
            <a:spLocks noGrp="1"/>
          </p:cNvSpPr>
          <p:nvPr>
            <p:ph type="subTitle" idx="1"/>
          </p:nvPr>
        </p:nvSpPr>
        <p:spPr>
          <a:xfrm>
            <a:off x="4515377" y="4290645"/>
            <a:ext cx="6987645" cy="1702191"/>
          </a:xfrm>
        </p:spPr>
        <p:txBody>
          <a:bodyPr>
            <a:normAutofit/>
          </a:bodyPr>
          <a:lstStyle/>
          <a:p>
            <a:r>
              <a:rPr lang="en-US" dirty="0">
                <a:effectLst>
                  <a:outerShdw blurRad="38100" dist="38100" dir="2700000" algn="tl">
                    <a:srgbClr val="000000">
                      <a:alpha val="43137"/>
                    </a:srgbClr>
                  </a:outerShdw>
                </a:effectLst>
                <a:latin typeface="Monotype Corsiva" panose="03010101010201010101" pitchFamily="66" charset="0"/>
              </a:rPr>
              <a:t>Thankyou from</a:t>
            </a:r>
          </a:p>
          <a:p>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Syed Shahryar Haider Rizvi</a:t>
            </a:r>
          </a:p>
          <a:p>
            <a:r>
              <a:rPr lang="en-US" sz="2400" dirty="0" err="1">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Gulfam</a:t>
            </a: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 Gujjar</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Tree>
    <p:extLst>
      <p:ext uri="{BB962C8B-B14F-4D97-AF65-F5344CB8AC3E}">
        <p14:creationId xmlns:p14="http://schemas.microsoft.com/office/powerpoint/2010/main" val="116139993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A148924-9998-4106-A1A9-50A02DEBFE31}"/>
              </a:ext>
            </a:extLst>
          </p:cNvPr>
          <p:cNvSpPr>
            <a:spLocks noGrp="1"/>
          </p:cNvSpPr>
          <p:nvPr>
            <p:ph type="title"/>
          </p:nvPr>
        </p:nvSpPr>
        <p:spPr>
          <a:xfrm>
            <a:off x="4569619" y="408711"/>
            <a:ext cx="3052762" cy="685800"/>
          </a:xfrm>
        </p:spPr>
        <p:txBody>
          <a:bodyPr>
            <a:normAutofit fontScale="90000"/>
          </a:bodyPr>
          <a:lstStyle/>
          <a:p>
            <a:pPr marL="45720" marR="45720" algn="ctr">
              <a:spcAft>
                <a:spcPts val="600"/>
              </a:spcAft>
            </a:pPr>
            <a:r>
              <a:rPr lang="en-US"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t>Index</a:t>
            </a: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5" name="Subtitle 4">
            <a:extLst>
              <a:ext uri="{FF2B5EF4-FFF2-40B4-BE49-F238E27FC236}">
                <a16:creationId xmlns:a16="http://schemas.microsoft.com/office/drawing/2014/main" id="{49BFC8B1-B340-4420-AEF8-FB2062C4D20E}"/>
              </a:ext>
            </a:extLst>
          </p:cNvPr>
          <p:cNvSpPr>
            <a:spLocks noGrp="1"/>
          </p:cNvSpPr>
          <p:nvPr>
            <p:ph type="subTitle" idx="4294967295"/>
          </p:nvPr>
        </p:nvSpPr>
        <p:spPr>
          <a:xfrm>
            <a:off x="9720775" y="5191490"/>
            <a:ext cx="2302411" cy="956092"/>
          </a:xfrm>
        </p:spPr>
        <p:txBody>
          <a:bodyPr>
            <a:normAutofit lnSpcReduction="10000"/>
          </a:bodyPr>
          <a:lstStyle/>
          <a:p>
            <a:pPr marL="0" indent="0" algn="r">
              <a:spcBef>
                <a:spcPts val="600"/>
              </a:spcBef>
              <a:buNone/>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marL="0" indent="0" algn="r">
              <a:spcBef>
                <a:spcPts val="600"/>
              </a:spcBef>
              <a:buNone/>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4" name="Title 6">
            <a:extLst>
              <a:ext uri="{FF2B5EF4-FFF2-40B4-BE49-F238E27FC236}">
                <a16:creationId xmlns:a16="http://schemas.microsoft.com/office/drawing/2014/main" id="{93B9C520-503C-452F-A9FB-AF4AFDC21358}"/>
              </a:ext>
            </a:extLst>
          </p:cNvPr>
          <p:cNvSpPr txBox="1">
            <a:spLocks/>
          </p:cNvSpPr>
          <p:nvPr/>
        </p:nvSpPr>
        <p:spPr>
          <a:xfrm>
            <a:off x="1478446" y="2262641"/>
            <a:ext cx="9213000" cy="1760719"/>
          </a:xfrm>
          <a:prstGeom prst="rect">
            <a:avLst/>
          </a:prstGeom>
          <a:effectLst/>
        </p:spPr>
        <p:txBody>
          <a:bodyPr vert="horz" lIns="91440" tIns="45720" rIns="91440" bIns="45720" rtlCol="0" anchor="ctr">
            <a:normAutofit fontScale="97500"/>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50F064F9-7FEB-47F0-A0E6-19FE24AF3239}"/>
              </a:ext>
            </a:extLst>
          </p:cNvPr>
          <p:cNvSpPr txBox="1">
            <a:spLocks/>
          </p:cNvSpPr>
          <p:nvPr/>
        </p:nvSpPr>
        <p:spPr>
          <a:xfrm>
            <a:off x="1452620" y="2974862"/>
            <a:ext cx="9212999" cy="1209210"/>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marR="45720" lvl="0" indent="-342900" algn="l">
              <a:buFont typeface="Wingdings" panose="05000000000000000000" pitchFamily="2" charset="2"/>
              <a:buChar char=""/>
            </a:pPr>
            <a:r>
              <a:rPr lang="en-US" sz="2400" b="1" u="sng" kern="1100" dirty="0">
                <a:latin typeface="Monotype Corsiva" panose="03010101010201010101" pitchFamily="66" charset="0"/>
                <a:ea typeface="Times New Roman" panose="02020603050405020304" pitchFamily="18" charset="0"/>
                <a:cs typeface="Times New Roman" panose="02020603050405020304" pitchFamily="18" charset="0"/>
              </a:rPr>
              <a:t>Home Page</a:t>
            </a:r>
            <a:endParaRPr lang="en-PK" sz="2400" u="sng" kern="1100" dirty="0">
              <a:latin typeface="Monotype Corsiva" panose="03010101010201010101" pitchFamily="66" charset="0"/>
              <a:ea typeface="Times New Roman" panose="02020603050405020304" pitchFamily="18" charset="0"/>
              <a:cs typeface="Times New Roman" panose="02020603050405020304" pitchFamily="18" charset="0"/>
            </a:endParaRPr>
          </a:p>
          <a:p>
            <a:pPr marL="228600" marR="45720" algn="l"/>
            <a:endParaRPr lang="en-PK" sz="2400" u="sng" kern="1100" dirty="0">
              <a:latin typeface="Monotype Corsiva" panose="03010101010201010101" pitchFamily="66" charset="0"/>
              <a:ea typeface="Times New Roman" panose="02020603050405020304" pitchFamily="18" charset="0"/>
              <a:cs typeface="Times New Roman" panose="02020603050405020304" pitchFamily="18" charset="0"/>
            </a:endParaRPr>
          </a:p>
          <a:p>
            <a:pPr marL="342900" marR="45720" lvl="0" indent="-342900" algn="l">
              <a:buFont typeface="Wingdings" panose="05000000000000000000" pitchFamily="2" charset="2"/>
              <a:buChar char=""/>
            </a:pPr>
            <a:r>
              <a:rPr lang="en-US" sz="2400" b="1" u="sng" kern="1100" dirty="0">
                <a:latin typeface="Monotype Corsiva" panose="03010101010201010101" pitchFamily="66" charset="0"/>
                <a:ea typeface="Times New Roman" panose="02020603050405020304" pitchFamily="18" charset="0"/>
                <a:cs typeface="Times New Roman" panose="02020603050405020304" pitchFamily="18" charset="0"/>
              </a:rPr>
              <a:t>Product Page (44 products)</a:t>
            </a:r>
            <a:br>
              <a:rPr lang="en-US" sz="2400" b="1" u="sng" kern="1100" dirty="0">
                <a:latin typeface="Monotype Corsiva" panose="03010101010201010101" pitchFamily="66" charset="0"/>
                <a:ea typeface="Times New Roman" panose="02020603050405020304" pitchFamily="18" charset="0"/>
                <a:cs typeface="Times New Roman" panose="02020603050405020304" pitchFamily="18" charset="0"/>
              </a:rPr>
            </a:br>
            <a:endParaRPr lang="en-PK" sz="2400" u="sng" kern="1100" dirty="0">
              <a:latin typeface="Monotype Corsiva" panose="03010101010201010101" pitchFamily="66" charset="0"/>
              <a:ea typeface="Times New Roman" panose="02020603050405020304" pitchFamily="18" charset="0"/>
              <a:cs typeface="Times New Roman" panose="02020603050405020304" pitchFamily="18" charset="0"/>
            </a:endParaRPr>
          </a:p>
          <a:p>
            <a:pPr marL="342900" marR="45720" lvl="0" indent="-342900" algn="l">
              <a:buFont typeface="Wingdings" panose="05000000000000000000" pitchFamily="2" charset="2"/>
              <a:buChar char=""/>
            </a:pPr>
            <a:r>
              <a:rPr lang="en-US" sz="2400" b="1" u="sng" kern="1100" dirty="0">
                <a:latin typeface="Monotype Corsiva" panose="03010101010201010101" pitchFamily="66" charset="0"/>
                <a:ea typeface="Times New Roman" panose="02020603050405020304" pitchFamily="18" charset="0"/>
                <a:cs typeface="Times New Roman" panose="02020603050405020304" pitchFamily="18" charset="0"/>
              </a:rPr>
              <a:t>Each Product Detail pages (44 products)</a:t>
            </a:r>
            <a:endParaRPr lang="en-PK" sz="2400" u="sng" kern="1100" dirty="0">
              <a:latin typeface="Monotype Corsiva" panose="03010101010201010101" pitchFamily="66" charset="0"/>
              <a:ea typeface="Times New Roman" panose="02020603050405020304" pitchFamily="18" charset="0"/>
              <a:cs typeface="Times New Roman" panose="02020603050405020304" pitchFamily="18" charset="0"/>
            </a:endParaRPr>
          </a:p>
          <a:p>
            <a:pPr marL="228600" marR="45720" algn="l"/>
            <a:endParaRPr lang="en-PK" sz="2400" u="sng" kern="1100" dirty="0">
              <a:latin typeface="Monotype Corsiva" panose="03010101010201010101" pitchFamily="66" charset="0"/>
              <a:ea typeface="Times New Roman" panose="02020603050405020304" pitchFamily="18" charset="0"/>
              <a:cs typeface="Times New Roman" panose="02020603050405020304" pitchFamily="18" charset="0"/>
            </a:endParaRPr>
          </a:p>
          <a:p>
            <a:pPr marL="342900" marR="45720" lvl="0" indent="-342900" algn="l">
              <a:buFont typeface="Wingdings" panose="05000000000000000000" pitchFamily="2" charset="2"/>
              <a:buChar char=""/>
            </a:pPr>
            <a:r>
              <a:rPr lang="en-US" sz="2400" b="1" u="sng" kern="1100" dirty="0">
                <a:latin typeface="Monotype Corsiva" panose="03010101010201010101" pitchFamily="66" charset="0"/>
                <a:ea typeface="Times New Roman" panose="02020603050405020304" pitchFamily="18" charset="0"/>
                <a:cs typeface="Times New Roman" panose="02020603050405020304" pitchFamily="18" charset="0"/>
              </a:rPr>
              <a:t>Contact us page</a:t>
            </a:r>
            <a:endParaRPr lang="en-PK" sz="2400" u="sng" kern="1100" dirty="0">
              <a:latin typeface="Monotype Corsiva" panose="03010101010201010101" pitchFamily="66" charset="0"/>
              <a:ea typeface="Times New Roman" panose="02020603050405020304" pitchFamily="18" charset="0"/>
              <a:cs typeface="Times New Roman" panose="02020603050405020304" pitchFamily="18" charset="0"/>
            </a:endParaRPr>
          </a:p>
          <a:p>
            <a:pPr marL="228600" marR="45720" algn="l"/>
            <a:endParaRPr lang="en-PK" sz="2400" u="sng" kern="1100" dirty="0">
              <a:latin typeface="Monotype Corsiva" panose="03010101010201010101" pitchFamily="66" charset="0"/>
              <a:ea typeface="Times New Roman" panose="02020603050405020304" pitchFamily="18" charset="0"/>
              <a:cs typeface="Times New Roman" panose="02020603050405020304" pitchFamily="18" charset="0"/>
            </a:endParaRPr>
          </a:p>
          <a:p>
            <a:pPr marL="342900" marR="45720" lvl="0" indent="-342900" algn="l">
              <a:buFont typeface="Wingdings" panose="05000000000000000000" pitchFamily="2" charset="2"/>
              <a:buChar char=""/>
            </a:pPr>
            <a:r>
              <a:rPr lang="en-US" sz="2400" b="1" u="sng" kern="1100" dirty="0">
                <a:latin typeface="Monotype Corsiva" panose="03010101010201010101" pitchFamily="66" charset="0"/>
                <a:ea typeface="Times New Roman" panose="02020603050405020304" pitchFamily="18" charset="0"/>
                <a:cs typeface="Times New Roman" panose="02020603050405020304" pitchFamily="18" charset="0"/>
              </a:rPr>
              <a:t>Gallery page</a:t>
            </a:r>
          </a:p>
          <a:p>
            <a:pPr marL="342900" marR="45720" lvl="0" indent="-342900" algn="l">
              <a:buFont typeface="Wingdings" panose="05000000000000000000" pitchFamily="2" charset="2"/>
              <a:buChar char=""/>
            </a:pPr>
            <a:endParaRPr lang="en-PK" sz="2400" u="sng" kern="1100" dirty="0">
              <a:latin typeface="Monotype Corsiva" panose="03010101010201010101" pitchFamily="66" charset="0"/>
              <a:ea typeface="Times New Roman" panose="02020603050405020304" pitchFamily="18" charset="0"/>
              <a:cs typeface="Times New Roman" panose="02020603050405020304" pitchFamily="18" charset="0"/>
            </a:endParaRPr>
          </a:p>
          <a:p>
            <a:pPr marL="342900" marR="45720" lvl="0" indent="-342900" algn="l">
              <a:buFont typeface="Wingdings" panose="05000000000000000000" pitchFamily="2" charset="2"/>
              <a:buChar char=""/>
            </a:pPr>
            <a:r>
              <a:rPr lang="en-US" sz="2400" b="1" u="sng" dirty="0">
                <a:latin typeface="Monotype Corsiva" panose="03010101010201010101" pitchFamily="66" charset="0"/>
                <a:ea typeface="Times New Roman" panose="02020603050405020304" pitchFamily="18" charset="0"/>
                <a:cs typeface="Times New Roman" panose="02020603050405020304" pitchFamily="18" charset="0"/>
              </a:rPr>
              <a:t>Query page</a:t>
            </a:r>
            <a:br>
              <a:rPr lang="en-PK" sz="24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sz="24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7215874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arn(inVertical)">
                                      <p:cBhvr>
                                        <p:cTn id="7" dur="500"/>
                                        <p:tgtEl>
                                          <p:spTgt spid="6">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barn(inVertical)">
                                      <p:cBhvr>
                                        <p:cTn id="10" dur="500"/>
                                        <p:tgtEl>
                                          <p:spTgt spid="6">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animEffect transition="in" filter="barn(inVertical)">
                                      <p:cBhvr>
                                        <p:cTn id="13" dur="500"/>
                                        <p:tgtEl>
                                          <p:spTgt spid="6">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6">
                                            <p:txEl>
                                              <p:pRg st="5" end="5"/>
                                            </p:txEl>
                                          </p:spTgt>
                                        </p:tgtEl>
                                        <p:attrNameLst>
                                          <p:attrName>style.visibility</p:attrName>
                                        </p:attrNameLst>
                                      </p:cBhvr>
                                      <p:to>
                                        <p:strVal val="visible"/>
                                      </p:to>
                                    </p:set>
                                    <p:animEffect transition="in" filter="barn(inVertical)">
                                      <p:cBhvr>
                                        <p:cTn id="16" dur="500"/>
                                        <p:tgtEl>
                                          <p:spTgt spid="6">
                                            <p:txEl>
                                              <p:pRg st="5" end="5"/>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barn(inVertical)">
                                      <p:cBhvr>
                                        <p:cTn id="19" dur="500"/>
                                        <p:tgtEl>
                                          <p:spTgt spid="6">
                                            <p:txEl>
                                              <p:pRg st="7" end="7"/>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6">
                                            <p:txEl>
                                              <p:pRg st="9" end="9"/>
                                            </p:txEl>
                                          </p:spTgt>
                                        </p:tgtEl>
                                        <p:attrNameLst>
                                          <p:attrName>style.visibility</p:attrName>
                                        </p:attrNameLst>
                                      </p:cBhvr>
                                      <p:to>
                                        <p:strVal val="visible"/>
                                      </p:to>
                                    </p:set>
                                    <p:animEffect transition="in" filter="barn(inVertical)">
                                      <p:cBhvr>
                                        <p:cTn id="2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8947052" y="5050301"/>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graphicFrame>
        <p:nvGraphicFramePr>
          <p:cNvPr id="2" name="Diagram 1">
            <a:extLst>
              <a:ext uri="{FF2B5EF4-FFF2-40B4-BE49-F238E27FC236}">
                <a16:creationId xmlns:a16="http://schemas.microsoft.com/office/drawing/2014/main" id="{5A190440-7D05-46D1-8260-F0034A257D0A}"/>
              </a:ext>
            </a:extLst>
          </p:cNvPr>
          <p:cNvGraphicFramePr/>
          <p:nvPr>
            <p:extLst>
              <p:ext uri="{D42A27DB-BD31-4B8C-83A1-F6EECF244321}">
                <p14:modId xmlns:p14="http://schemas.microsoft.com/office/powerpoint/2010/main" val="3971690441"/>
              </p:ext>
            </p:extLst>
          </p:nvPr>
        </p:nvGraphicFramePr>
        <p:xfrm>
          <a:off x="3924886" y="1202787"/>
          <a:ext cx="7223760" cy="29684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53210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8806375" y="4642338"/>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FED96C10-416F-458C-A0FC-C7B9166263A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573194" y="2335741"/>
            <a:ext cx="7033846" cy="1293723"/>
          </a:xfrm>
          <a:prstGeom prst="rect">
            <a:avLst/>
          </a:prstGeom>
          <a:noFill/>
          <a:ln>
            <a:noFill/>
          </a:ln>
        </p:spPr>
      </p:pic>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8" name="Title 6">
            <a:extLst>
              <a:ext uri="{FF2B5EF4-FFF2-40B4-BE49-F238E27FC236}">
                <a16:creationId xmlns:a16="http://schemas.microsoft.com/office/drawing/2014/main" id="{66F0BFA7-754E-4FFF-9E74-CB2DC32EAC9A}"/>
              </a:ext>
            </a:extLst>
          </p:cNvPr>
          <p:cNvSpPr txBox="1">
            <a:spLocks/>
          </p:cNvSpPr>
          <p:nvPr/>
        </p:nvSpPr>
        <p:spPr>
          <a:xfrm rot="10800000" flipV="1">
            <a:off x="942536" y="994382"/>
            <a:ext cx="5261316" cy="586885"/>
          </a:xfrm>
          <a:prstGeom prst="rect">
            <a:avLst/>
          </a:prstGeom>
          <a:effectLst/>
        </p:spPr>
        <p:txBody>
          <a:bodyPr vert="horz" lIns="91440" tIns="45720" rIns="91440" bIns="45720" rtlCol="0" anchor="b">
            <a:normAutofit fontScale="625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This is our logo</a:t>
            </a:r>
            <a:endParaRPr lang="en-PK" dirty="0">
              <a:effectLst>
                <a:outerShdw blurRad="38100" dist="38100" dir="2700000" algn="tl">
                  <a:srgbClr val="000000">
                    <a:alpha val="43137"/>
                  </a:srgbClr>
                </a:outerShdw>
              </a:effectLst>
              <a:latin typeface="Monotype Corsiva" panose="03010101010201010101" pitchFamily="66" charset="0"/>
            </a:endParaRPr>
          </a:p>
        </p:txBody>
      </p:sp>
    </p:spTree>
    <p:extLst>
      <p:ext uri="{BB962C8B-B14F-4D97-AF65-F5344CB8AC3E}">
        <p14:creationId xmlns:p14="http://schemas.microsoft.com/office/powerpoint/2010/main" val="7151658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8806375" y="4642338"/>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14" name="Oval 13">
            <a:extLst>
              <a:ext uri="{FF2B5EF4-FFF2-40B4-BE49-F238E27FC236}">
                <a16:creationId xmlns:a16="http://schemas.microsoft.com/office/drawing/2014/main" id="{CABAE4D6-19EE-449E-BE3F-088F096FB3E6}"/>
              </a:ext>
            </a:extLst>
          </p:cNvPr>
          <p:cNvSpPr/>
          <p:nvPr/>
        </p:nvSpPr>
        <p:spPr>
          <a:xfrm>
            <a:off x="3216814" y="0"/>
            <a:ext cx="7629378" cy="5816992"/>
          </a:xfrm>
          <a:prstGeom prst="ellipse">
            <a:avLst/>
          </a:prstGeom>
          <a:gradFill flip="none" rotWithShape="1">
            <a:gsLst>
              <a:gs pos="0">
                <a:schemeClr val="accent1">
                  <a:lumMod val="75000"/>
                  <a:tint val="66000"/>
                  <a:satMod val="160000"/>
                </a:schemeClr>
              </a:gs>
              <a:gs pos="50000">
                <a:schemeClr val="accent1">
                  <a:lumMod val="75000"/>
                  <a:tint val="44500"/>
                  <a:satMod val="160000"/>
                </a:schemeClr>
              </a:gs>
              <a:gs pos="100000">
                <a:schemeClr val="accent1">
                  <a:lumMod val="75000"/>
                  <a:tint val="23500"/>
                  <a:satMod val="160000"/>
                </a:schemeClr>
              </a:gs>
            </a:gsLst>
            <a:lin ang="10800000" scaled="1"/>
            <a:tileRect/>
          </a:gradFill>
          <a:ln/>
        </p:spPr>
        <p:style>
          <a:lnRef idx="0">
            <a:schemeClr val="accent1"/>
          </a:lnRef>
          <a:fillRef idx="3">
            <a:schemeClr val="accent1"/>
          </a:fillRef>
          <a:effectRef idx="3">
            <a:schemeClr val="accent1"/>
          </a:effectRef>
          <a:fontRef idx="minor">
            <a:schemeClr val="lt1"/>
          </a:fontRef>
        </p:style>
        <p:txBody>
          <a:bodyPr rtlCol="0" anchor="ctr"/>
          <a:lstStyle/>
          <a:p>
            <a:pPr marL="6350" marR="638810" indent="-6350" algn="l">
              <a:spcAft>
                <a:spcPts val="1395"/>
              </a:spcAft>
            </a:pPr>
            <a:r>
              <a:rPr lang="en-PK" sz="1400" dirty="0">
                <a:solidFill>
                  <a:schemeClr val="accent1">
                    <a:lumMod val="50000"/>
                  </a:schemeClr>
                </a:solidFill>
                <a:latin typeface="Bahnschrift SemiLight SemiConde" panose="020B0502040204020203" pitchFamily="34" charset="0"/>
                <a:ea typeface="Arial" panose="020B0604020202020204" pitchFamily="34" charset="0"/>
              </a:rPr>
              <a:t>Website name is “</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STAR ORGANIC FARM</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and the theme used for the website is </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purple and white color</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to make it look attractive.</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All pages</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consists of header, body and footer.  </a:t>
            </a:r>
          </a:p>
          <a:p>
            <a:pPr marL="6350" marR="638810" indent="-6350" algn="l">
              <a:spcAft>
                <a:spcPts val="1395"/>
              </a:spcAft>
            </a:pPr>
            <a:r>
              <a:rPr lang="en-PK" sz="1400" dirty="0">
                <a:solidFill>
                  <a:schemeClr val="accent1">
                    <a:lumMod val="50000"/>
                  </a:schemeClr>
                </a:solidFill>
                <a:latin typeface="Bahnschrift SemiLight SemiConde" panose="020B0502040204020203" pitchFamily="34" charset="0"/>
                <a:ea typeface="Arial" panose="020B0604020202020204" pitchFamily="34" charset="0"/>
              </a:rPr>
              <a:t>Header has logo and a sticky Nav bar in which JavaScript coding is used</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 and also bootstrap </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is used </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a:t>
            </a:r>
            <a:endParaRPr lang="en-PK" sz="1400" dirty="0">
              <a:solidFill>
                <a:schemeClr val="accent1">
                  <a:lumMod val="50000"/>
                </a:schemeClr>
              </a:solidFill>
              <a:latin typeface="Bahnschrift SemiLight SemiConde" panose="020B0502040204020203" pitchFamily="34" charset="0"/>
              <a:ea typeface="Arial" panose="020B0604020202020204" pitchFamily="34" charset="0"/>
            </a:endParaRPr>
          </a:p>
          <a:p>
            <a:pPr marL="6350" marR="638810" indent="-6350" algn="l">
              <a:spcAft>
                <a:spcPts val="1395"/>
              </a:spcAft>
            </a:pPr>
            <a:r>
              <a:rPr lang="en-US" sz="1400" dirty="0">
                <a:solidFill>
                  <a:schemeClr val="accent1">
                    <a:lumMod val="50000"/>
                  </a:schemeClr>
                </a:solidFill>
                <a:latin typeface="Bahnschrift SemiLight SemiConde" panose="020B0502040204020203" pitchFamily="34" charset="0"/>
                <a:ea typeface="Arial" panose="020B0604020202020204" pitchFamily="34" charset="0"/>
              </a:rPr>
              <a:t>Home</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body of website has four sections. In first section, </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used images of different</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c</a:t>
            </a:r>
            <a:r>
              <a:rPr lang="en-US" sz="1400" dirty="0" err="1">
                <a:solidFill>
                  <a:schemeClr val="accent1">
                    <a:lumMod val="50000"/>
                  </a:schemeClr>
                </a:solidFill>
                <a:latin typeface="Bahnschrift SemiLight SemiConde" panose="020B0502040204020203" pitchFamily="34" charset="0"/>
                <a:ea typeface="Arial" panose="020B0604020202020204" pitchFamily="34" charset="0"/>
              </a:rPr>
              <a:t>ondiments</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 and second section has information about quality, taste and responsibility with images which html  </a:t>
            </a:r>
            <a:r>
              <a:rPr lang="en-US" sz="1400" dirty="0" err="1">
                <a:solidFill>
                  <a:schemeClr val="accent1">
                    <a:lumMod val="50000"/>
                  </a:schemeClr>
                </a:solidFill>
                <a:latin typeface="Bahnschrift SemiLight SemiConde" panose="020B0502040204020203" pitchFamily="34" charset="0"/>
                <a:ea typeface="Arial" panose="020B0604020202020204" pitchFamily="34" charset="0"/>
              </a:rPr>
              <a:t>css</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  and</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bootstraps fluid-container is used for making sections and shadow</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 transition</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property is use to make it look 3D.  In </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third</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section</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 used carousel with different types of product images like condiments spices rice nutrition cereals etc. and fourth section has information about our recipes using images html and </a:t>
            </a:r>
            <a:r>
              <a:rPr lang="en-US" sz="1400" dirty="0" err="1">
                <a:solidFill>
                  <a:schemeClr val="accent1">
                    <a:lumMod val="50000"/>
                  </a:schemeClr>
                </a:solidFill>
                <a:latin typeface="Bahnschrift SemiLight SemiConde" panose="020B0502040204020203" pitchFamily="34" charset="0"/>
                <a:ea typeface="Arial" panose="020B0604020202020204" pitchFamily="34" charset="0"/>
              </a:rPr>
              <a:t>css</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 properties.</a:t>
            </a:r>
            <a:endParaRPr lang="en-PK" sz="1400" dirty="0">
              <a:solidFill>
                <a:schemeClr val="accent1">
                  <a:lumMod val="50000"/>
                </a:schemeClr>
              </a:solidFill>
              <a:latin typeface="Bahnschrift SemiLight SemiConde" panose="020B0502040204020203" pitchFamily="34" charset="0"/>
              <a:ea typeface="Arial" panose="020B0604020202020204" pitchFamily="34" charset="0"/>
            </a:endParaRPr>
          </a:p>
          <a:p>
            <a:pPr algn="l"/>
            <a:r>
              <a:rPr lang="en-PK" sz="1400" dirty="0">
                <a:solidFill>
                  <a:schemeClr val="accent1">
                    <a:lumMod val="50000"/>
                  </a:schemeClr>
                </a:solidFill>
                <a:latin typeface="Bahnschrift SemiLight SemiConde" panose="020B0502040204020203" pitchFamily="34" charset="0"/>
                <a:ea typeface="Arial" panose="020B0604020202020204" pitchFamily="34" charset="0"/>
              </a:rPr>
              <a:t>Footer comprises of website links, </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office </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information, sign up section and copyright. In which bootstrap</a:t>
            </a:r>
            <a:r>
              <a:rPr lang="en-US" sz="1400" dirty="0">
                <a:solidFill>
                  <a:schemeClr val="accent1">
                    <a:lumMod val="50000"/>
                  </a:schemeClr>
                </a:solidFill>
                <a:latin typeface="Bahnschrift SemiLight SemiConde" panose="020B0502040204020203" pitchFamily="34" charset="0"/>
                <a:ea typeface="Arial" panose="020B0604020202020204" pitchFamily="34" charset="0"/>
              </a:rPr>
              <a:t> and </a:t>
            </a:r>
            <a:r>
              <a:rPr lang="en-US" sz="1400" dirty="0" err="1">
                <a:solidFill>
                  <a:schemeClr val="accent1">
                    <a:lumMod val="50000"/>
                  </a:schemeClr>
                </a:solidFill>
                <a:latin typeface="Bahnschrift SemiLight SemiConde" panose="020B0502040204020203" pitchFamily="34" charset="0"/>
                <a:ea typeface="Arial" panose="020B0604020202020204" pitchFamily="34" charset="0"/>
              </a:rPr>
              <a:t>css</a:t>
            </a:r>
            <a:r>
              <a:rPr lang="en-PK" sz="1400" dirty="0">
                <a:solidFill>
                  <a:schemeClr val="accent1">
                    <a:lumMod val="50000"/>
                  </a:schemeClr>
                </a:solidFill>
                <a:latin typeface="Bahnschrift SemiLight SemiConde" panose="020B0502040204020203" pitchFamily="34" charset="0"/>
                <a:ea typeface="Arial" panose="020B0604020202020204" pitchFamily="34" charset="0"/>
              </a:rPr>
              <a:t> is used</a:t>
            </a:r>
            <a:endParaRPr lang="en-PK" sz="1400" dirty="0">
              <a:solidFill>
                <a:schemeClr val="accent1">
                  <a:lumMod val="50000"/>
                </a:schemeClr>
              </a:solidFill>
              <a:latin typeface="Bahnschrift SemiLight SemiConde" panose="020B0502040204020203" pitchFamily="34" charset="0"/>
            </a:endParaRPr>
          </a:p>
        </p:txBody>
      </p:sp>
    </p:spTree>
    <p:extLst>
      <p:ext uri="{BB962C8B-B14F-4D97-AF65-F5344CB8AC3E}">
        <p14:creationId xmlns:p14="http://schemas.microsoft.com/office/powerpoint/2010/main" val="27066039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pic>
        <p:nvPicPr>
          <p:cNvPr id="8" name="Picture 7">
            <a:extLst>
              <a:ext uri="{FF2B5EF4-FFF2-40B4-BE49-F238E27FC236}">
                <a16:creationId xmlns:a16="http://schemas.microsoft.com/office/drawing/2014/main" id="{79ED368F-4572-47B5-8B05-74BA6AA72085}"/>
              </a:ext>
            </a:extLst>
          </p:cNvPr>
          <p:cNvPicPr/>
          <p:nvPr/>
        </p:nvPicPr>
        <p:blipFill>
          <a:blip r:embed="rId2"/>
          <a:stretch>
            <a:fillRect/>
          </a:stretch>
        </p:blipFill>
        <p:spPr>
          <a:xfrm>
            <a:off x="4144424" y="1532468"/>
            <a:ext cx="7243713" cy="367023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550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Home page:</a:t>
            </a:r>
            <a:endParaRPr lang="en-PK" dirty="0">
              <a:effectLst>
                <a:outerShdw blurRad="38100" dist="38100" dir="2700000" algn="tl">
                  <a:srgbClr val="000000">
                    <a:alpha val="43137"/>
                  </a:srgbClr>
                </a:outerShdw>
              </a:effectLst>
              <a:latin typeface="Monotype Corsiva" panose="03010101010201010101" pitchFamily="66" charset="0"/>
            </a:endParaRPr>
          </a:p>
        </p:txBody>
      </p:sp>
    </p:spTree>
    <p:extLst>
      <p:ext uri="{BB962C8B-B14F-4D97-AF65-F5344CB8AC3E}">
        <p14:creationId xmlns:p14="http://schemas.microsoft.com/office/powerpoint/2010/main" val="27887043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49BFC8B1-B340-4420-AEF8-FB2062C4D20E}"/>
              </a:ext>
            </a:extLst>
          </p:cNvPr>
          <p:cNvSpPr>
            <a:spLocks noGrp="1"/>
          </p:cNvSpPr>
          <p:nvPr>
            <p:ph type="subTitle" idx="1"/>
          </p:nvPr>
        </p:nvSpPr>
        <p:spPr>
          <a:xfrm>
            <a:off x="9014642" y="5477932"/>
            <a:ext cx="3052690" cy="1012875"/>
          </a:xfrm>
        </p:spPr>
        <p:txBody>
          <a:bodyPr/>
          <a:lstStyle/>
          <a:p>
            <a:pPr>
              <a:spcBef>
                <a:spcPts val="600"/>
              </a:spcBef>
            </a:pPr>
            <a:r>
              <a:rPr lang="en-US" b="1" dirty="0">
                <a:effectLst>
                  <a:outerShdw blurRad="38100" dist="38100" dir="2700000" algn="tl">
                    <a:srgbClr val="000000">
                      <a:alpha val="43137"/>
                    </a:srgbClr>
                  </a:outerShdw>
                </a:effectLst>
                <a:latin typeface="Monotype Corsiva" panose="03010101010201010101" pitchFamily="66" charset="0"/>
              </a:rPr>
              <a:t>Project Name:</a:t>
            </a:r>
          </a:p>
          <a:p>
            <a:pPr>
              <a:spcBef>
                <a:spcPts val="600"/>
              </a:spcBef>
            </a:pPr>
            <a:r>
              <a:rPr lang="en-US"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rPr>
              <a:t>Star Organic Farm</a:t>
            </a:r>
            <a:endParaRPr lang="en-PK" sz="2400" dirty="0">
              <a:solidFill>
                <a:schemeClr val="accent1">
                  <a:lumMod val="50000"/>
                </a:schemeClr>
              </a:solidFill>
              <a:effectLst>
                <a:outerShdw blurRad="38100" dist="38100" dir="2700000" algn="tl">
                  <a:srgbClr val="000000">
                    <a:alpha val="43137"/>
                  </a:srgbClr>
                </a:outerShdw>
              </a:effectLst>
              <a:latin typeface="Brush Script MT" panose="03060802040406070304" pitchFamily="66" charset="0"/>
            </a:endParaRPr>
          </a:p>
        </p:txBody>
      </p:sp>
      <p:sp>
        <p:nvSpPr>
          <p:cNvPr id="7" name="Title 6">
            <a:extLst>
              <a:ext uri="{FF2B5EF4-FFF2-40B4-BE49-F238E27FC236}">
                <a16:creationId xmlns:a16="http://schemas.microsoft.com/office/drawing/2014/main" id="{DA148924-9998-4106-A1A9-50A02DEBFE31}"/>
              </a:ext>
            </a:extLst>
          </p:cNvPr>
          <p:cNvSpPr>
            <a:spLocks noGrp="1"/>
          </p:cNvSpPr>
          <p:nvPr>
            <p:ph type="ctrTitle"/>
          </p:nvPr>
        </p:nvSpPr>
        <p:spPr/>
        <p:txBody>
          <a:bodyPr>
            <a:normAutofit/>
          </a:bodyPr>
          <a:lstStyle/>
          <a:p>
            <a:pPr marL="45720" marR="45720" algn="ctr">
              <a:spcAft>
                <a:spcPts val="600"/>
              </a:spcAft>
            </a:pPr>
            <a:br>
              <a:rPr lang="en-PK" sz="1800" kern="1100" cap="all"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094B908A-B4B4-4431-9658-1A6B78C8DF2A}"/>
              </a:ext>
            </a:extLst>
          </p:cNvPr>
          <p:cNvSpPr txBox="1">
            <a:spLocks/>
          </p:cNvSpPr>
          <p:nvPr/>
        </p:nvSpPr>
        <p:spPr>
          <a:xfrm>
            <a:off x="3080801" y="1532468"/>
            <a:ext cx="8574622" cy="2616199"/>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br>
              <a:rPr lang="en-PK" sz="1800" kern="1100" cap="all">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Times New Roman" panose="02020603050405020304" pitchFamily="18" charset="0"/>
              </a:rPr>
            </a:br>
            <a:endParaRPr lang="en-PK" dirty="0">
              <a:effectLst>
                <a:outerShdw blurRad="38100" dist="38100" dir="2700000" algn="tl">
                  <a:srgbClr val="000000">
                    <a:alpha val="43137"/>
                  </a:srgbClr>
                </a:outerShdw>
              </a:effectLst>
            </a:endParaRPr>
          </a:p>
        </p:txBody>
      </p:sp>
      <p:sp>
        <p:nvSpPr>
          <p:cNvPr id="9" name="Title 6">
            <a:extLst>
              <a:ext uri="{FF2B5EF4-FFF2-40B4-BE49-F238E27FC236}">
                <a16:creationId xmlns:a16="http://schemas.microsoft.com/office/drawing/2014/main" id="{A5C48428-F025-4049-B954-AC8C63A62461}"/>
              </a:ext>
            </a:extLst>
          </p:cNvPr>
          <p:cNvSpPr txBox="1">
            <a:spLocks/>
          </p:cNvSpPr>
          <p:nvPr/>
        </p:nvSpPr>
        <p:spPr>
          <a:xfrm rot="10800000" flipV="1">
            <a:off x="1513766" y="326033"/>
            <a:ext cx="5261316" cy="586885"/>
          </a:xfrm>
          <a:prstGeom prst="rect">
            <a:avLst/>
          </a:prstGeom>
          <a:effectLst/>
        </p:spPr>
        <p:txBody>
          <a:bodyPr vert="horz" lIns="91440" tIns="45720" rIns="91440" bIns="45720" rtlCol="0" anchor="b">
            <a:normAutofit fontScale="55000" lnSpcReduction="2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 marR="45720" algn="ctr">
              <a:spcAft>
                <a:spcPts val="600"/>
              </a:spcAft>
            </a:pPr>
            <a:r>
              <a:rPr lang="en-US" dirty="0">
                <a:effectLst>
                  <a:outerShdw blurRad="38100" dist="38100" dir="2700000" algn="tl">
                    <a:srgbClr val="000000">
                      <a:alpha val="43137"/>
                    </a:srgbClr>
                  </a:outerShdw>
                </a:effectLst>
                <a:latin typeface="Monotype Corsiva" panose="03010101010201010101" pitchFamily="66" charset="0"/>
              </a:rPr>
              <a:t>Snap shot of  our Home page:</a:t>
            </a:r>
            <a:endParaRPr lang="en-PK" dirty="0">
              <a:effectLst>
                <a:outerShdw blurRad="38100" dist="38100" dir="2700000" algn="tl">
                  <a:srgbClr val="000000">
                    <a:alpha val="43137"/>
                  </a:srgbClr>
                </a:outerShdw>
              </a:effectLst>
              <a:latin typeface="Monotype Corsiva" panose="03010101010201010101" pitchFamily="66" charset="0"/>
            </a:endParaRPr>
          </a:p>
        </p:txBody>
      </p:sp>
      <p:pic>
        <p:nvPicPr>
          <p:cNvPr id="3" name="Picture 2">
            <a:extLst>
              <a:ext uri="{FF2B5EF4-FFF2-40B4-BE49-F238E27FC236}">
                <a16:creationId xmlns:a16="http://schemas.microsoft.com/office/drawing/2014/main" id="{A44673ED-5BBF-43F7-8D5C-A0AB98E233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2334" y="1101604"/>
            <a:ext cx="7691556" cy="4060539"/>
          </a:xfrm>
          <a:prstGeom prst="roundRect">
            <a:avLst>
              <a:gd name="adj" fmla="val 150"/>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8598006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675</TotalTime>
  <Words>732</Words>
  <Application>Microsoft Office PowerPoint</Application>
  <PresentationFormat>Widescreen</PresentationFormat>
  <Paragraphs>164</Paragraphs>
  <Slides>31</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31</vt:i4>
      </vt:variant>
    </vt:vector>
  </HeadingPairs>
  <TitlesOfParts>
    <vt:vector size="46" baseType="lpstr">
      <vt:lpstr>Arial</vt:lpstr>
      <vt:lpstr>Bahnschrift SemiLight SemiConde</vt:lpstr>
      <vt:lpstr>Berlin Sans FB Demi</vt:lpstr>
      <vt:lpstr>Brush Script MT</vt:lpstr>
      <vt:lpstr>Calibri</vt:lpstr>
      <vt:lpstr>Copperplate Gothic Bold</vt:lpstr>
      <vt:lpstr>Corbel</vt:lpstr>
      <vt:lpstr>Courier New</vt:lpstr>
      <vt:lpstr>High Tower Text</vt:lpstr>
      <vt:lpstr>Monotype Corsiva</vt:lpstr>
      <vt:lpstr>Script MT Bold</vt:lpstr>
      <vt:lpstr>Symbol</vt:lpstr>
      <vt:lpstr>Vivaldi</vt:lpstr>
      <vt:lpstr>Wingdings</vt:lpstr>
      <vt:lpstr>Parallax</vt:lpstr>
      <vt:lpstr>Project Name Star Organic Farm</vt:lpstr>
      <vt:lpstr>Faculty: Miss arooba TAJWAR Batch Coordinator: Miss faiza  batch code: 2103B1 </vt:lpstr>
      <vt:lpstr>Team mate names </vt:lpstr>
      <vt:lpstr>Index </vt:lpstr>
      <vt:lpstr>PowerPoint Presentation</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We hope u like our website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Name Star Organic Farm</dc:title>
  <dc:creator>Shaheryar Rizvi</dc:creator>
  <cp:lastModifiedBy>Shaheryar Rizvi</cp:lastModifiedBy>
  <cp:revision>37</cp:revision>
  <dcterms:created xsi:type="dcterms:W3CDTF">2021-09-06T10:37:28Z</dcterms:created>
  <dcterms:modified xsi:type="dcterms:W3CDTF">2021-09-06T21:56:53Z</dcterms:modified>
</cp:coreProperties>
</file>

<file path=docProps/thumbnail.jpeg>
</file>